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0" r:id="rId3"/>
    <p:sldId id="258" r:id="rId4"/>
    <p:sldId id="260" r:id="rId5"/>
    <p:sldId id="259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7" r:id="rId19"/>
    <p:sldId id="278" r:id="rId20"/>
    <p:sldId id="279" r:id="rId21"/>
    <p:sldId id="281" r:id="rId22"/>
    <p:sldId id="271" r:id="rId23"/>
    <p:sldId id="272" r:id="rId24"/>
    <p:sldId id="273" r:id="rId25"/>
    <p:sldId id="274" r:id="rId26"/>
    <p:sldId id="276" r:id="rId27"/>
    <p:sldId id="27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2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8E2A10-20AF-490C-8E0A-F41CA550E06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85991E-6F10-4674-BF7D-C2E1D900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7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25CED0-9546-4573-A953-AC60D36F8ECE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4FED-C8D1-4DF4-B8EC-9C9A03E46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7BA4-201C-4E26-ADCE-06CFB379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3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26AC-AC0E-4309-BDE8-6033947BE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1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1C85-ACEF-4899-AAC6-CC3FDDD8D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E2D4-5CBD-4C23-87ED-93DB47C8F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4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F63C-9B91-490E-964E-48944A8BF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6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5D2F-A40F-4C3B-A5F6-21A43BB9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8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5741-F0B2-49FD-A566-910846B87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2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9881-3379-429A-9137-57426D68B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6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B9DB-7FA4-421D-8521-52A074BF1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DE95-99FE-429B-9CCD-CA905C55D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1A0B49-073F-4CF2-ADC3-654B956E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71625" y="0"/>
            <a:ext cx="5476875" cy="547688"/>
          </a:xfrm>
        </p:spPr>
        <p:txBody>
          <a:bodyPr/>
          <a:lstStyle/>
          <a:p>
            <a:pPr eaLnBrk="1" hangingPunct="1"/>
            <a:r>
              <a:rPr lang="ru-RU" altLang="ru-RU" sz="1400" smtClean="0"/>
              <a:t>Богородская ЦБС</a:t>
            </a:r>
            <a:br>
              <a:rPr lang="ru-RU" altLang="ru-RU" sz="1400" smtClean="0"/>
            </a:br>
            <a:r>
              <a:rPr lang="ru-RU" altLang="ru-RU" sz="1400" smtClean="0"/>
              <a:t>Центральная библиотека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6500813"/>
            <a:ext cx="4071937" cy="357187"/>
          </a:xfrm>
        </p:spPr>
        <p:txBody>
          <a:bodyPr/>
          <a:lstStyle/>
          <a:p>
            <a:pPr eaLnBrk="1" hangingPunct="1"/>
            <a:r>
              <a:rPr lang="ru-RU" altLang="ru-RU" sz="1400" smtClean="0"/>
              <a:t>Богородское, 2013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571744"/>
            <a:ext cx="685804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нас окружает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786190"/>
            <a:ext cx="357190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 викторина </a:t>
            </a:r>
          </a:p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старшеклассников</a:t>
            </a:r>
          </a:p>
        </p:txBody>
      </p:sp>
      <p:pic>
        <p:nvPicPr>
          <p:cNvPr id="2054" name="Picture 2" descr="http://tambov.mk.ru/upload/iblock_mk/475/82/ce/0a/DETAIL_PICTURE_5572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4019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http://susanin.udm.ru/upload/resize_cache/iblock/a05/469_1000_1/tinnkxfoahyl%20-%20kamchatka.gov.r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857250"/>
            <a:ext cx="2574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ttp://lubomarti.ucoz.ru/_pu/6/627560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642938"/>
            <a:ext cx="26876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http://fedpress.ru/sites/fedpress/files/artkasya/news/21_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25241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390775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Медуница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занесена в Красную книгу. Как и все подснежники, она спешит привлечь внимание насекомых-опылителей. Она регулирует посещение насекомых, как светофор, то есть меняет свою окраску: становится попеременно синей, фиолетовой и розовой. Розовый цвет сообщает насекомым о том, что сладкое угощение, нектар, закончилось.</a:t>
            </a:r>
          </a:p>
        </p:txBody>
      </p:sp>
      <p:pic>
        <p:nvPicPr>
          <p:cNvPr id="11267" name="Picture 2" descr="http://www.newslab.ru/photoalbum/1050/11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357563"/>
            <a:ext cx="4019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pchelovod.in.ua/images/phocagallery/medonos/thumbs/phoca_thumb_l_medu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1211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42938" y="2071688"/>
            <a:ext cx="7772400" cy="2071687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Что является самым важным веществом на земле?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Вода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714375" y="1357313"/>
            <a:ext cx="7772400" cy="4929187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Вода - жидкость без вкуса, цвета и запаха. Вода входит в состав всех живых веществ, есть в почве и воздухе. Ни одна форма живого организма не может существовать без воды. Растения и животные содержат в себе от 50 до 99 процентов воды. Вода - источник кислорода в атмосфере (фотосинтез). Вода - фактор, который определяет климат (медленно нагревается и охлаждается, отсюда смягчающее влияние на климат). Гидросфера содержит около 1,4 миллиарда кубических километров воды; 5 тысяч кубических километров воды используется ежегодно, а загрязняется (из-за активной технической деятельности человечества) почти в 10 раз больше. Некоторые страны испытывают нехватку пресной воды. На Земле ее много, но люди не научились использовать воду рационально.)</a:t>
            </a:r>
          </a:p>
          <a:p>
            <a:pPr eaLnBrk="1" hangingPunct="1"/>
            <a:r>
              <a:rPr lang="ru-RU" altLang="ru-RU" sz="2000" smtClean="0"/>
              <a:t>8. Как назвал воду Леонардо да Винчи? (Он назвал воду соком жизни на Земле.)</a:t>
            </a:r>
          </a:p>
        </p:txBody>
      </p:sp>
      <p:pic>
        <p:nvPicPr>
          <p:cNvPr id="13316" name="Picture 2" descr="http://s001.radikal.ru/i195/1201/a3/f03fc281e0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07236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6446749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Вода – жидкость без вкуса</a:t>
            </a: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цвета и запаха</a:t>
            </a:r>
          </a:p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14818"/>
            <a:ext cx="656859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Ни одна форма живого организма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может существовать без воды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786058"/>
            <a:ext cx="640636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Вода – </a:t>
            </a: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Источник кислорода в атмосфере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572140"/>
            <a:ext cx="709328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Вода – </a:t>
            </a: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Фактор, который определяет 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14375" y="1714500"/>
            <a:ext cx="7772400" cy="203835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Сколько воды необходимо взрослому человеку в сутки?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42938" y="3429000"/>
            <a:ext cx="7772400" cy="29289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b="1" smtClean="0">
                <a:latin typeface="Comic Sans MS" pitchFamily="66" charset="0"/>
              </a:rPr>
              <a:t>Организму взрослого человека ежедневно необходимо до 10 литров воды. Из них большую часть ткани организма создают сами (эндогенная вода), а 2 литра воды человек должен получить в составе пищи или в чистом виде.)</a:t>
            </a:r>
          </a:p>
        </p:txBody>
      </p:sp>
      <p:pic>
        <p:nvPicPr>
          <p:cNvPr id="15363" name="Picture 5" descr="http://i.ensonhaber.com/resimler/galeri/kilo_vermenin_20_kolay_yol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285750"/>
            <a:ext cx="49561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2286000"/>
            <a:ext cx="7986712" cy="1643063"/>
          </a:xfrm>
        </p:spPr>
        <p:txBody>
          <a:bodyPr/>
          <a:lstStyle/>
          <a:p>
            <a:r>
              <a:rPr lang="ru-RU" altLang="ru-RU" b="1" smtClean="0"/>
              <a:t>Уникальное озеро нашей страны?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3071813"/>
          </a:xfrm>
        </p:spPr>
        <p:txBody>
          <a:bodyPr/>
          <a:lstStyle/>
          <a:p>
            <a:pPr algn="ctr"/>
            <a:r>
              <a:rPr lang="ru-RU" altLang="ru-RU" sz="2400" smtClean="0">
                <a:latin typeface="Comic Sans MS" pitchFamily="66" charset="0"/>
              </a:rPr>
              <a:t>Байкал является самым глубоким озером на нашей планете. Глубина его составляет 1642 м</a:t>
            </a:r>
          </a:p>
          <a:p>
            <a:pPr algn="ctr"/>
            <a:endParaRPr lang="ru-RU" altLang="ru-RU" sz="2400" smtClean="0">
              <a:latin typeface="Comic Sans MS" pitchFamily="66" charset="0"/>
            </a:endParaRPr>
          </a:p>
          <a:p>
            <a:pPr algn="ctr"/>
            <a:r>
              <a:rPr lang="ru-RU" altLang="ru-RU" sz="2400" smtClean="0">
                <a:latin typeface="Comic Sans MS" pitchFamily="66" charset="0"/>
              </a:rPr>
              <a:t>Байкал содержит 19% всех запасов пресной воды на планете. Если взять всю эту воду и поделить на всех граждан России, то каждому достанется примерно по 2700 железнодорожных цистерны с водой. </a:t>
            </a:r>
          </a:p>
          <a:p>
            <a:pPr algn="ctr"/>
            <a:endParaRPr lang="ru-RU" altLang="ru-RU" sz="2800" b="1" smtClean="0">
              <a:latin typeface="Comic Sans MS" pitchFamily="66" charset="0"/>
            </a:endParaRPr>
          </a:p>
        </p:txBody>
      </p:sp>
      <p:pic>
        <p:nvPicPr>
          <p:cNvPr id="17411" name="Picture 2" descr="http://lol54.ru/uploads/posts/2009-04/1239427577_6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317875"/>
            <a:ext cx="4357687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i.sunhome.ru/foto/218/rossiya_bayk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3357563"/>
            <a:ext cx="42100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fcy;&amp;acy;&amp;kcy;&amp;tcy;&amp;ycy; &amp;ocy; &amp;Bcy;&amp;acy;&amp;jcy;&amp;kcy;&amp;acy;&amp;l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625" y="357188"/>
            <a:ext cx="7786688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Несмотря на то, что Байкал – это озеро, здесь, бывает очень сильно штормит. Высота волн может достигать 4-5 метров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2/70/408/70408490_1297193295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500063" y="357188"/>
            <a:ext cx="7858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800" b="1">
                <a:latin typeface="Comic Sans MS" pitchFamily="66" charset="0"/>
              </a:rPr>
              <a:t>Байкал еще не пересекал вплавь ни один  пловец, так как вода слишком холодна. Кстати, средняя температура воды летом в верхних слоях озера – 8-10 градусов. 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286000" y="4500563"/>
            <a:ext cx="6429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 b="1">
                <a:latin typeface="Comic Sans MS" pitchFamily="66" charset="0"/>
              </a:rPr>
              <a:t>Байкал это место обитания большого количества уникальных и эндемичных растений и животных. Так, например, тут встречается порядка 27 видов рыб, обитающих исключительно в водах Байкала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zemljak-citi.ru/files/misstoryattachedimg/bai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88" y="642938"/>
            <a:ext cx="60007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Вода на этом озере обладает очень слабой минерализацией, в ней много кислорода и она на редкость прозрачная. Так на некоторых участках озера дно просматривается на 40 метров!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38" y="364331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Возраст Байкала составляет порядка 25 миллионов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Цели: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57463" y="100013"/>
            <a:ext cx="658653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4000" b="1"/>
              <a:t>Привлечение внимания подростков к вопросам охраны окружающей среды</a:t>
            </a:r>
            <a:br>
              <a:rPr lang="ru-RU" altLang="ru-RU" sz="4000" b="1"/>
            </a:br>
            <a:endParaRPr lang="ru-RU" altLang="ru-RU" sz="4000" b="1"/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4000" b="1"/>
              <a:t>укрепление и расширение знаний детей о флоре и фауне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2087562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Цели: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motra.ru/data/img/users_imgs/10985/sm_users_img-7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07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ww.ljplus.ru/img4/b/u/burmatoff/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50" y="2000250"/>
            <a:ext cx="40195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57188" y="5287963"/>
            <a:ext cx="8072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itchFamily="66" charset="0"/>
              </a:rPr>
              <a:t>Район озера Байкал является сейсмоактивным. Последнее сильное землетрясение тут произошло в 2008 году. Сила землетрясения составила 9 баллов по шкале Рихтера.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10424.vkontakte.ru/u9266920/139979359/y_5ea6a0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itchFamily="66" charset="0"/>
              </a:rPr>
              <a:t>В озеро Байкал впадают целых 336 рек, а вытекает всего лишь одна – Ангара. Кстати, если бы озеро вдруг перестало бы подпитываться водой от рек, а Ангара продолжала бы течь, то потребовалось бы 400 лет, чтобы ушла вся вода из озера.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25"/>
          </a:xfrm>
        </p:spPr>
        <p:txBody>
          <a:bodyPr/>
          <a:lstStyle/>
          <a:p>
            <a:r>
              <a:rPr lang="ru-RU" altLang="ru-RU" b="1" smtClean="0"/>
              <a:t>Блок 2</a:t>
            </a:r>
            <a:br>
              <a:rPr lang="ru-RU" altLang="ru-RU" b="1" smtClean="0"/>
            </a:br>
            <a:r>
              <a:rPr lang="ru-RU" altLang="ru-RU" b="1" smtClean="0"/>
              <a:t>«Человек и биосфера»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42938" y="2143125"/>
            <a:ext cx="7772400" cy="3429000"/>
          </a:xfrm>
        </p:spPr>
        <p:txBody>
          <a:bodyPr/>
          <a:lstStyle/>
          <a:p>
            <a:pPr algn="ctr"/>
            <a:r>
              <a:rPr lang="ru-RU" altLang="ru-RU" sz="4400" i="1" smtClean="0"/>
              <a:t>Какое море умирает?</a:t>
            </a:r>
          </a:p>
          <a:p>
            <a:pPr algn="ctr"/>
            <a:r>
              <a:rPr lang="ru-RU" altLang="ru-RU" sz="4400" i="1" smtClean="0"/>
              <a:t>Аральское</a:t>
            </a:r>
          </a:p>
          <a:p>
            <a:pPr algn="ctr"/>
            <a:r>
              <a:rPr lang="ru-RU" altLang="ru-RU" sz="4400" i="1" smtClean="0"/>
              <a:t>Красное</a:t>
            </a:r>
          </a:p>
          <a:p>
            <a:pPr algn="ctr"/>
            <a:r>
              <a:rPr lang="ru-RU" altLang="ru-RU" sz="4400" i="1" smtClean="0"/>
              <a:t>мёртвое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r>
              <a:rPr lang="ru-RU" altLang="ru-RU" b="1" smtClean="0"/>
              <a:t>Аральское море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9001125" cy="3286125"/>
          </a:xfrm>
        </p:spPr>
        <p:txBody>
          <a:bodyPr/>
          <a:lstStyle/>
          <a:p>
            <a:pPr algn="ctr"/>
            <a:r>
              <a:rPr lang="ru-RU" altLang="ru-RU" sz="2000" smtClean="0">
                <a:latin typeface="Comic Sans MS" pitchFamily="66" charset="0"/>
              </a:rPr>
              <a:t>Начало этого процесса - 50-е годы XX века. Всему виной увеличение площадей для посевов хлопчатника и риса. Разветвленная сеть оросительных каналов забирала воду для посевов из Амударьи и Сырдарьи. Объем воды в море уменьшился. Поверхность Арала стала втрое меньше. Вода стала соленой, рыба погибла. Изменился даже климат. С бывшего морского дна ветер поднимает в воздух высохшую соль. Результат деятельности человека - экологическая катастрофа. Снизилась урожайность полей, ухудшилось здоровье людей</a:t>
            </a:r>
          </a:p>
        </p:txBody>
      </p:sp>
      <p:pic>
        <p:nvPicPr>
          <p:cNvPr id="24580" name="Picture 2" descr="http://lol54.ru/uploads/posts/2012-08/1343791764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3929063"/>
            <a:ext cx="41433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42938" y="1643063"/>
            <a:ext cx="7772400" cy="2500312"/>
          </a:xfrm>
        </p:spPr>
        <p:txBody>
          <a:bodyPr/>
          <a:lstStyle/>
          <a:p>
            <a:r>
              <a:rPr lang="ru-RU" altLang="ru-RU" sz="4000" b="1" smtClean="0"/>
              <a:t>Что является одним из наиболее опасных загрязнителей морей?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ru-RU" altLang="ru-RU" b="1" smtClean="0"/>
              <a:t>Нефть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42938" y="1000125"/>
            <a:ext cx="7743825" cy="2214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Она попадает в окружающую среду в результате процесса добычи и всевозможных аварий. Страдают люди и обитатели моря..</a:t>
            </a:r>
          </a:p>
        </p:txBody>
      </p:sp>
      <p:pic>
        <p:nvPicPr>
          <p:cNvPr id="26628" name="Picture 2" descr="http://img.rufox.ru/files/big2/481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737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http://www.greenmama.ru/dn_images/00/08/24/28/1194873095cras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286125"/>
            <a:ext cx="43418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4" descr="http://cdn.wn.com/pd/7e/80/795183e2d8e26464bfee83a19f6b_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46434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http://www.uncp.edu/home/hickss/ncel/jingyuan_chen/0G5421N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186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://buildaroo.com/wp-content/uploads/2010/07/oil-spil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57188"/>
            <a:ext cx="4019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http://www.andrzejstruski.com/uploads/image/zol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6988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Бактерии-нефтееды </a:t>
            </a:r>
            <a:br>
              <a:rPr lang="ru-RU" altLang="ru-RU" smtClean="0"/>
            </a:br>
            <a:r>
              <a:rPr lang="ru-RU" altLang="ru-RU" smtClean="0"/>
              <a:t>«лечебные» бактерии для моря</a:t>
            </a:r>
          </a:p>
        </p:txBody>
      </p:sp>
      <p:pic>
        <p:nvPicPr>
          <p:cNvPr id="28675" name="Picture 2" descr="http://i0.newstube.ru/393773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2214563"/>
            <a:ext cx="55578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14375" y="2571750"/>
            <a:ext cx="7886700" cy="1538288"/>
          </a:xfrm>
        </p:spPr>
        <p:txBody>
          <a:bodyPr/>
          <a:lstStyle/>
          <a:p>
            <a:r>
              <a:rPr lang="ru-RU" altLang="ru-RU" sz="4000" b="1" smtClean="0"/>
              <a:t>Чем так опасны синтетические моющие средства?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000625" y="0"/>
            <a:ext cx="4143375" cy="6643688"/>
          </a:xfrm>
        </p:spPr>
        <p:txBody>
          <a:bodyPr/>
          <a:lstStyle/>
          <a:p>
            <a:pPr algn="ctr"/>
            <a:r>
              <a:rPr lang="ru-RU" altLang="ru-RU" sz="2000" smtClean="0"/>
              <a:t>Стиральный порошок, мыло, шампунь, сода являются серьезными загрязнителями воды и почвы. Они изменяют поверхностное натяжение воды, нарушая жизнедеятельность многих организмов, которые обитают на границе раздела воды и воздуха. Попадая в водоемы, они затрудняют доступ кислорода. Моющие средства губительно действуют на икру рыб и развитие земноводных. Фосфор, которым так богаты моющие средства, способствует росту водорослей (вода цветет). Моющие средства изготавливаются на основе синтетических веществ, что затрудняет их разложение в природной среде.)</a:t>
            </a:r>
          </a:p>
        </p:txBody>
      </p:sp>
      <p:pic>
        <p:nvPicPr>
          <p:cNvPr id="30723" name="Picture 2" descr="http://www.asia.ru/images/target/photo/50960896/500ml_Liquid_So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435768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kat-rin.ru/upload/catalog/groups/main/120x0/67fb0825ebe5472663c09b628c163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662363"/>
            <a:ext cx="24288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772400" cy="142875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Экология – наука, изучающая взаимоотношения  между живыми организмами и средой их обитания</a:t>
            </a:r>
          </a:p>
        </p:txBody>
      </p:sp>
      <p:pic>
        <p:nvPicPr>
          <p:cNvPr id="4099" name="Picture 2" descr="http://youedu.ru/uploads/posts/2010-03/1269243881_06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778668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57250" y="2428875"/>
            <a:ext cx="7772400" cy="1143000"/>
          </a:xfrm>
        </p:spPr>
        <p:txBody>
          <a:bodyPr/>
          <a:lstStyle/>
          <a:p>
            <a:r>
              <a:rPr lang="ru-RU" altLang="ru-RU" b="1" smtClean="0"/>
              <a:t>Чем опасна неочищенная вода из-под крана?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4"/>
          <p:cNvSpPr>
            <a:spLocks noGrp="1"/>
          </p:cNvSpPr>
          <p:nvPr>
            <p:ph idx="1"/>
          </p:nvPr>
        </p:nvSpPr>
        <p:spPr>
          <a:xfrm>
            <a:off x="714375" y="785813"/>
            <a:ext cx="7772400" cy="5143500"/>
          </a:xfrm>
        </p:spPr>
        <p:txBody>
          <a:bodyPr/>
          <a:lstStyle/>
          <a:p>
            <a:pPr algn="ctr"/>
            <a:r>
              <a:rPr lang="ru-RU" altLang="ru-RU" sz="2400" smtClean="0">
                <a:latin typeface="Comic Sans MS" pitchFamily="66" charset="0"/>
              </a:rPr>
              <a:t>Вода из-под крана содержит много загрязнений, в том числе пестициды, свинец, гербициды, моющие средства, промышленные растворители и др. К ним могут добавиться всевозможные бактерии, вирусы и паразиты. </a:t>
            </a:r>
          </a:p>
          <a:p>
            <a:pPr algn="ctr"/>
            <a:r>
              <a:rPr lang="ru-RU" altLang="ru-RU" sz="2400" smtClean="0">
                <a:latin typeface="Comic Sans MS" pitchFamily="66" charset="0"/>
              </a:rPr>
              <a:t>Запах вкус и цвет отсутствуют, поэтому так сложно поверить, что вода, на первый взгляд совершенно чистая, чем-то загрязнена. </a:t>
            </a:r>
          </a:p>
          <a:p>
            <a:pPr algn="ctr"/>
            <a:r>
              <a:rPr lang="ru-RU" altLang="ru-RU" sz="2400" smtClean="0">
                <a:latin typeface="Comic Sans MS" pitchFamily="66" charset="0"/>
              </a:rPr>
              <a:t>Для очистки используется хлор. Но, к сожалению, он не оказывает очищающее действие на химические загрязнения. Поэтому люди приобретают индивидуальные средства очистки воды.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42938" y="2143125"/>
            <a:ext cx="7772400" cy="1143000"/>
          </a:xfrm>
        </p:spPr>
        <p:txBody>
          <a:bodyPr/>
          <a:lstStyle/>
          <a:p>
            <a:r>
              <a:rPr lang="ru-RU" altLang="ru-RU" b="1" smtClean="0"/>
              <a:t>Когда появился водопровод?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714375" y="785813"/>
            <a:ext cx="7915275" cy="5429250"/>
          </a:xfrm>
        </p:spPr>
        <p:txBody>
          <a:bodyPr/>
          <a:lstStyle/>
          <a:p>
            <a:pPr algn="ctr"/>
            <a:r>
              <a:rPr lang="ru-RU" altLang="ru-RU" sz="2800" b="1" smtClean="0">
                <a:latin typeface="Comic Sans MS" pitchFamily="66" charset="0"/>
              </a:rPr>
              <a:t>Индийцы держали воду в медных сосудах. Это было около 4 тысяч лет назад. В Древнем Египте прокладывали деревянные и медные трубы. В Древнем Риме существовала система акведуков. В XI веке в Новгороде был построен настоящий водопровод. В XV веке был проведен родниковый водопровод для Московского Кремля. Настоящий водопровод в России построили в Петербурге во второй половине XIX века.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Блок 3 </a:t>
            </a:r>
            <a:br>
              <a:rPr lang="ru-RU" altLang="ru-RU" smtClean="0"/>
            </a:br>
            <a:r>
              <a:rPr lang="ru-RU" altLang="ru-RU" b="1" smtClean="0"/>
              <a:t>«Факты»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714375" y="3071813"/>
            <a:ext cx="7772400" cy="12144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smtClean="0">
                <a:latin typeface="Comic Sans MS" pitchFamily="66" charset="0"/>
              </a:rPr>
              <a:t>Какое животное пьёт ногой?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ru-RU" altLang="ru-RU" b="1" smtClean="0"/>
              <a:t>Лягушка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5572125" y="1571625"/>
            <a:ext cx="3357563" cy="4857750"/>
          </a:xfrm>
        </p:spPr>
        <p:txBody>
          <a:bodyPr/>
          <a:lstStyle/>
          <a:p>
            <a:pPr algn="ctr"/>
            <a:r>
              <a:rPr lang="ru-RU" altLang="ru-RU" sz="2000" b="1" i="1" smtClean="0"/>
              <a:t>Лягушка – удивительное земноводное, которое пьет  воду не обычным способом, а всасывает ее через кожу, находясь лапками в воде. Именно поэтому кожа играет большую роль в жизни лягушки. Лягушкам необходимо находиться вблизи водоемов, иначе они могут погибнуть.</a:t>
            </a:r>
          </a:p>
        </p:txBody>
      </p:sp>
      <p:pic>
        <p:nvPicPr>
          <p:cNvPr id="36868" name="Picture 5" descr="&amp;Kcy;&amp;tcy;&amp;ocy; &amp;mcy;&amp;ocy;&amp;zhcy;&amp;iecy;&amp;tcy; &amp;pcy;&amp;icy;&amp;tcy;&amp;softcy; &amp;ncy;&amp;ocy;&amp;gcy;&amp;ocy;&amp;jcy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52292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642938" y="2571750"/>
            <a:ext cx="7772400" cy="1947863"/>
          </a:xfrm>
        </p:spPr>
        <p:txBody>
          <a:bodyPr/>
          <a:lstStyle/>
          <a:p>
            <a:pPr algn="ctr"/>
            <a:r>
              <a:rPr lang="ru-RU" altLang="ru-RU" sz="4000" b="1" i="1" smtClean="0"/>
              <a:t>Как ласточки предсказывают погоду?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7772400" cy="2519362"/>
          </a:xfrm>
        </p:spPr>
        <p:txBody>
          <a:bodyPr/>
          <a:lstStyle/>
          <a:p>
            <a:pPr algn="ctr"/>
            <a:r>
              <a:rPr lang="ru-RU" altLang="ru-RU" sz="3600" b="1" i="1" smtClean="0"/>
              <a:t>Ласточки низко летают перед дождём над землёй, т.к. насекомые тоже опускаются вниз</a:t>
            </a:r>
            <a:endParaRPr lang="ru-RU" altLang="ru-RU" sz="3600" b="1" smtClean="0"/>
          </a:p>
        </p:txBody>
      </p:sp>
      <p:pic>
        <p:nvPicPr>
          <p:cNvPr id="38915" name="Picture 2" descr="http://toshuo.com/uploaded_images/barn_swa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2428875"/>
            <a:ext cx="597535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571500" y="2571750"/>
            <a:ext cx="7772400" cy="11620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3600" b="1" i="1" smtClean="0"/>
              <a:t>Какая птица в мире самая распространённая?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500063" y="0"/>
            <a:ext cx="7772400" cy="3429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b="1" i="1" smtClean="0"/>
              <a:t>Курица — это самая распространенная, многочисленная и известная продуктовая домашняя птица. Ее родиной разные источники называют Индию, страны Юго-Восточной Азии или Китай. Время одомашнивания этой птицы известно весьма приблизительно, в различных источниках называют период от 2000 года до нашей эры до шестого и даже восьмого тысячелетия.</a:t>
            </a:r>
          </a:p>
        </p:txBody>
      </p:sp>
      <p:pic>
        <p:nvPicPr>
          <p:cNvPr id="40963" name="Picture 2" descr="http://otvetin.ru/uploads/posts/2010-02/1266892677_k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3143250"/>
            <a:ext cx="4572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Среда обитания -почва, лес, воздух, вода - все то, что окружает организм, с чем он находится во взаимодействии </a:t>
            </a:r>
          </a:p>
        </p:txBody>
      </p:sp>
      <p:pic>
        <p:nvPicPr>
          <p:cNvPr id="5123" name="Picture 2" descr="http://im2-tub-ru.yandex.net/i?id=447216591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5-tub-ru.yandex.net/i?id=371085165-4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4429125"/>
            <a:ext cx="38211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im4-tub-ru.yandex.net/i?id=122023656-6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25"/>
            <a:ext cx="35004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http://www.gigart.ru/uploads/posts/2009-04/1239981330_1239884167_shutterstock_219554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816475"/>
            <a:ext cx="18764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857250" y="2643188"/>
            <a:ext cx="7772400" cy="947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3600" b="1" i="1" smtClean="0"/>
              <a:t>Какую траву любят кошки?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7529513" cy="13573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i="1" smtClean="0"/>
              <a:t>Валериана.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b="1" i="1" smtClean="0"/>
              <a:t>Для котов и кошек она как наркотик</a:t>
            </a:r>
          </a:p>
        </p:txBody>
      </p:sp>
      <p:pic>
        <p:nvPicPr>
          <p:cNvPr id="43011" name="Picture 2" descr="http://s018.radikal.ru/i508/1207/39/6c6c681dd3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4429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4" descr="http://%D1%81%D0%B8%D0%BC%D0%BF%D1%82%D0%BE%D0%BC%D1%8B-%D0%BB%D0%B5%D1%87%D0%B5%D0%BD%D0%B8%D0%B5.%D1%80%D1%84/images/lek-travy/valeriana.jpg"/>
          <p:cNvSpPr>
            <a:spLocks noChangeAspect="1" noChangeArrowheads="1"/>
          </p:cNvSpPr>
          <p:nvPr/>
        </p:nvSpPr>
        <p:spPr bwMode="auto">
          <a:xfrm>
            <a:off x="168275" y="-1401763"/>
            <a:ext cx="4019550" cy="29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43013" name="AutoShape 6" descr="http://%D1%81%D0%B8%D0%BC%D0%BF%D1%82%D0%BE%D0%BC%D1%8B-%D0%BB%D0%B5%D1%87%D0%B5%D0%BD%D0%B8%D0%B5.%D1%80%D1%84/images/lek-travy/valeriana.jpg"/>
          <p:cNvSpPr>
            <a:spLocks noChangeAspect="1" noChangeArrowheads="1"/>
          </p:cNvSpPr>
          <p:nvPr/>
        </p:nvSpPr>
        <p:spPr bwMode="auto">
          <a:xfrm>
            <a:off x="168275" y="-1401763"/>
            <a:ext cx="4019550" cy="29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43014" name="AutoShape 8" descr="http://%D1%81%D0%B8%D0%BC%D0%BF%D1%82%D0%BE%D0%BC%D1%8B-%D0%BB%D0%B5%D1%87%D0%B5%D0%BD%D0%B8%D0%B5.%D1%80%D1%84/images/lek-travy/valeriana.jpg"/>
          <p:cNvSpPr>
            <a:spLocks noChangeAspect="1" noChangeArrowheads="1"/>
          </p:cNvSpPr>
          <p:nvPr/>
        </p:nvSpPr>
        <p:spPr bwMode="auto">
          <a:xfrm>
            <a:off x="168275" y="-1401763"/>
            <a:ext cx="4019550" cy="29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pic>
        <p:nvPicPr>
          <p:cNvPr id="43015" name="Picture 10" descr="http://www.graycell.ru/picture/big/valer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57175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4" descr="http://wallmaker.ru/wmpic/pic/259/dd781ec7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143375"/>
            <a:ext cx="34099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42938" y="2643188"/>
            <a:ext cx="7772400" cy="1143000"/>
          </a:xfrm>
        </p:spPr>
        <p:txBody>
          <a:bodyPr/>
          <a:lstStyle/>
          <a:p>
            <a:r>
              <a:rPr lang="ru-RU" altLang="ru-RU" b="1" smtClean="0"/>
              <a:t>К чему сильно трещат кузнечики?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251325" y="1484313"/>
            <a:ext cx="4892675" cy="1143000"/>
          </a:xfrm>
        </p:spPr>
        <p:txBody>
          <a:bodyPr/>
          <a:lstStyle/>
          <a:p>
            <a:r>
              <a:rPr lang="ru-RU" altLang="ru-RU" b="1" smtClean="0"/>
              <a:t>К дождю</a:t>
            </a:r>
          </a:p>
        </p:txBody>
      </p:sp>
      <p:pic>
        <p:nvPicPr>
          <p:cNvPr id="45059" name="Picture 2" descr="http://files.myopera.com/sanshan/blog/grasshopp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3211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hiero.ru/pict/234/2223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63938"/>
            <a:ext cx="4032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4356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3429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>
                <a:latin typeface="Arial" charset="0"/>
              </a:rPr>
              <a:t>Человек живёт в единении с природой…вернее, ДОЛЖЕН жить в единении, ведь экология нашей планеты напрямую зависит от человека, поэтому задача каждого: помочь очистить свой дом от грязи.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>
                <a:latin typeface="Arial" charset="0"/>
              </a:rPr>
              <a:t>Главное – понять, что даже один брошенный окурок - удар по планете.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>
                <a:latin typeface="Arial" charset="0"/>
              </a:rPr>
              <a:t>Сохраните планету в чистоте!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>
                <a:latin typeface="Arial" charset="0"/>
              </a:rPr>
              <a:t>начните с себя!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3054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Arial" charset="0"/>
              </a:rPr>
              <a:t>Презентацию подготовила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Arial" charset="0"/>
              </a:rPr>
              <a:t>Булатова Т.В.,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Arial" charset="0"/>
              </a:rPr>
              <a:t>библиограф ЦБ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Arial" charset="0"/>
              </a:rPr>
              <a:t>по материалам Интернет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835150" y="1916113"/>
            <a:ext cx="6049963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Благодарим</a:t>
            </a:r>
          </a:p>
          <a:p>
            <a:pPr algn="ctr"/>
            <a:r>
              <a:rPr lang="ru-RU" sz="3600" b="1" i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</a:t>
            </a:r>
          </a:p>
          <a:p>
            <a:pPr algn="ctr"/>
            <a:r>
              <a:rPr lang="ru-RU" sz="3600" b="1" i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772400" cy="200025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Биосфера - особая активная оболочка Земли. Она населена живыми организмами. В биосфере деятельность всех живых существ вместе с человеком является важнейшим фактором, который преобразует планету</a:t>
            </a:r>
          </a:p>
        </p:txBody>
      </p:sp>
      <p:pic>
        <p:nvPicPr>
          <p:cNvPr id="6147" name="Picture 2" descr="http://old.college.ru/biology/course/content/chapter12/section3/paragraph1/images/12030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0775"/>
            <a:ext cx="496093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school.xvatit.com/images/0/0f/Pri6_23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2786063"/>
            <a:ext cx="4452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2000250"/>
          </a:xfrm>
        </p:spPr>
        <p:txBody>
          <a:bodyPr/>
          <a:lstStyle/>
          <a:p>
            <a:pPr eaLnBrk="1" hangingPunct="1"/>
            <a:r>
              <a:rPr lang="ru-RU" altLang="ru-RU" sz="6600" smtClean="0"/>
              <a:t>Блок 1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«</a:t>
            </a:r>
            <a:r>
              <a:rPr lang="ru-RU" altLang="ru-RU" b="1" smtClean="0"/>
              <a:t>Организм и среда обитания»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57250" y="2786063"/>
            <a:ext cx="7700963" cy="2286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smtClean="0">
                <a:latin typeface="Comic Sans MS" pitchFamily="66" charset="0"/>
              </a:rPr>
              <a:t>Для чего дрозды, трясогузки, оляпки, скворцы и другие хитрые птицы садятся на муравейник?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6286500" cy="2286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smtClean="0">
                <a:latin typeface="Comic Sans MS" pitchFamily="66" charset="0"/>
              </a:rPr>
              <a:t>Муравьиная кислота обладает специфическим запахом, который убивает насекомых-паразитов на теле птиц. Принимая муравьиные ванны, умные птицы соблюдают правила птичьей гигиены.</a:t>
            </a:r>
          </a:p>
        </p:txBody>
      </p:sp>
      <p:pic>
        <p:nvPicPr>
          <p:cNvPr id="8195" name="Picture 4" descr="http://stat18.privet.ru/lr/0a1577214375e953f933ab78697d52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428875"/>
            <a:ext cx="52863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17.media.tumblr.com/wt6k3TMQhlxfuqgtJL8JKwt3o1_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857250"/>
            <a:ext cx="3000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0" y="0"/>
            <a:ext cx="6000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"</a:t>
            </a:r>
            <a:r>
              <a:rPr lang="ru-RU" altLang="ru-RU" sz="2400" b="1">
                <a:latin typeface="Comic Sans MS" pitchFamily="66" charset="0"/>
              </a:rPr>
              <a:t>Муравьиная кислота" обладает, великолепным болеутоляющим, противовоспалительным, согревающим и проникающим тонизирующим свойствами и используется для лечения многих заболеваний</a:t>
            </a:r>
          </a:p>
        </p:txBody>
      </p:sp>
      <p:pic>
        <p:nvPicPr>
          <p:cNvPr id="9219" name="Picture 2" descr="http://reformal.ru/files/images/buttons/7688f5685f7701e97daa5497d3d9c7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0" y="5657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itchFamily="66" charset="0"/>
              </a:rPr>
              <a:t>В мире на каждого человека приходится один миллион муравьев.</a:t>
            </a: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4572000" y="428625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itchFamily="66" charset="0"/>
              </a:rPr>
              <a:t>Муравьи - единственные существа, не считая человека, занимающиеся выращиванием домашних животных.</a:t>
            </a:r>
          </a:p>
        </p:txBody>
      </p:sp>
      <p:pic>
        <p:nvPicPr>
          <p:cNvPr id="9222" name="Picture 4" descr="http://www.penzainform.ru/photo/users/2834/albums/6861/big/19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4019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http://www.fotoregion.ru/data/media/2/Iz_zhizni_muravev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571500"/>
            <a:ext cx="28717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Какое растение называют «Живым светофором?»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14375" y="2357438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latin typeface="Comic Sans MS" pitchFamily="66" charset="0"/>
              </a:rPr>
              <a:t>Ландыш</a:t>
            </a:r>
          </a:p>
          <a:p>
            <a:pPr eaLnBrk="1" hangingPunct="1"/>
            <a:r>
              <a:rPr lang="ru-RU" altLang="ru-RU" sz="5400" smtClean="0">
                <a:latin typeface="Comic Sans MS" pitchFamily="66" charset="0"/>
              </a:rPr>
              <a:t>Одуванчик</a:t>
            </a:r>
          </a:p>
          <a:p>
            <a:pPr eaLnBrk="1" hangingPunct="1"/>
            <a:r>
              <a:rPr lang="ru-RU" altLang="ru-RU" sz="5400" smtClean="0">
                <a:latin typeface="Comic Sans MS" pitchFamily="66" charset="0"/>
              </a:rPr>
              <a:t>Медуница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кура">
  <a:themeElements>
    <a:clrScheme name="Тема Office 1">
      <a:dk1>
        <a:srgbClr val="463634"/>
      </a:dk1>
      <a:lt1>
        <a:srgbClr val="AA947E"/>
      </a:lt1>
      <a:dk2>
        <a:srgbClr val="795241"/>
      </a:dk2>
      <a:lt2>
        <a:srgbClr val="000000"/>
      </a:lt2>
      <a:accent1>
        <a:srgbClr val="F9DBD3"/>
      </a:accent1>
      <a:accent2>
        <a:srgbClr val="DACA9C"/>
      </a:accent2>
      <a:accent3>
        <a:srgbClr val="D2C8C0"/>
      </a:accent3>
      <a:accent4>
        <a:srgbClr val="3A2D2B"/>
      </a:accent4>
      <a:accent5>
        <a:srgbClr val="FBEAE6"/>
      </a:accent5>
      <a:accent6>
        <a:srgbClr val="C5B78D"/>
      </a:accent6>
      <a:hlink>
        <a:srgbClr val="393A18"/>
      </a:hlink>
      <a:folHlink>
        <a:srgbClr val="5600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463634"/>
        </a:dk1>
        <a:lt1>
          <a:srgbClr val="AA947E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D2C8C0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63634"/>
        </a:dk1>
        <a:lt1>
          <a:srgbClr val="FFFFCC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FFFFE2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1225</Words>
  <Application>Microsoft Office PowerPoint</Application>
  <PresentationFormat>Экран (4:3)</PresentationFormat>
  <Paragraphs>93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Times New Roman</vt:lpstr>
      <vt:lpstr>Arial</vt:lpstr>
      <vt:lpstr>Wingdings</vt:lpstr>
      <vt:lpstr>Calibri</vt:lpstr>
      <vt:lpstr>Comic Sans MS</vt:lpstr>
      <vt:lpstr>Сакура</vt:lpstr>
      <vt:lpstr>Богородская ЦБС Центральная библиотека</vt:lpstr>
      <vt:lpstr>Цели:</vt:lpstr>
      <vt:lpstr>Экология – наука, изучающая взаимоотношения  между живыми организмами и средой их обитания</vt:lpstr>
      <vt:lpstr>Среда обитания -почва, лес, воздух, вода - все то, что окружает организм, с чем он находится во взаимодействии </vt:lpstr>
      <vt:lpstr>Биосфера - особая активная оболочка Земли. Она населена живыми организмами. В биосфере деятельность всех живых существ вместе с человеком является важнейшим фактором, который преобразует планету</vt:lpstr>
      <vt:lpstr>Блок 1 «Организм и среда обитания»</vt:lpstr>
      <vt:lpstr>Презентация PowerPoint</vt:lpstr>
      <vt:lpstr>Презентация PowerPoint</vt:lpstr>
      <vt:lpstr>Какое растение называют «Живым светофором?»</vt:lpstr>
      <vt:lpstr>Медуница занесена в Красную книгу. Как и все подснежники, она спешит привлечь внимание насекомых-опылителей. Она регулирует посещение насекомых, как светофор, то есть меняет свою окраску: становится попеременно синей, фиолетовой и розовой. Розовый цвет сообщает насекомым о том, что сладкое угощение, нектар, закончилось.</vt:lpstr>
      <vt:lpstr>Что является самым важным веществом на земле?</vt:lpstr>
      <vt:lpstr>Вода</vt:lpstr>
      <vt:lpstr>Сколько воды необходимо взрослому человеку в сутки? </vt:lpstr>
      <vt:lpstr>Презентация PowerPoint</vt:lpstr>
      <vt:lpstr>Уникальное озеро нашей страны?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2 «Человек и биосфера»</vt:lpstr>
      <vt:lpstr>Аральское море</vt:lpstr>
      <vt:lpstr>Что является одним из наиболее опасных загрязнителей морей?</vt:lpstr>
      <vt:lpstr>Нефть</vt:lpstr>
      <vt:lpstr>Презентация PowerPoint</vt:lpstr>
      <vt:lpstr>Бактерии-нефтееды  «лечебные» бактерии для моря</vt:lpstr>
      <vt:lpstr>Чем так опасны синтетические моющие средства?</vt:lpstr>
      <vt:lpstr>Презентация PowerPoint</vt:lpstr>
      <vt:lpstr>Чем опасна неочищенная вода из-под крана?</vt:lpstr>
      <vt:lpstr>Презентация PowerPoint</vt:lpstr>
      <vt:lpstr>Когда появился водопровод?</vt:lpstr>
      <vt:lpstr>Презентация PowerPoint</vt:lpstr>
      <vt:lpstr>Блок 3  «Факты»</vt:lpstr>
      <vt:lpstr>Лягушка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чему сильно трещат кузнечики?</vt:lpstr>
      <vt:lpstr>К дождю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Богородская ЦБС Центральная библиотека</dc:title>
  <dc:creator>Admin</dc:creator>
  <cp:lastModifiedBy>Лавровский Сергей Владимирович</cp:lastModifiedBy>
  <cp:revision>122</cp:revision>
  <cp:lastPrinted>1601-01-01T00:00:00Z</cp:lastPrinted>
  <dcterms:created xsi:type="dcterms:W3CDTF">2006-12-31T21:20:07Z</dcterms:created>
  <dcterms:modified xsi:type="dcterms:W3CDTF">2014-03-18T12:02:56Z</dcterms:modified>
</cp:coreProperties>
</file>