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0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8047-6E4A-41CB-A744-C45FDE2C903E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7444C-C368-4312-B061-E34462523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39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21C95-FE34-48BE-B05C-C881C682CC17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4090B-DE1E-4D6D-AE63-43701B442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387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9F793-1D30-4456-9582-AAC7F6C66C21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263CF-6322-4C25-BFEA-A72B9E629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97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E00E6-0214-4F4A-BE4D-FE4E89F84439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A7E17-3E5C-4FC2-BD34-F28591B42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98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E9EEB-B515-4937-8A7E-213D8F008CC4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754A4-4FD8-4A22-B757-103109B47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54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9F517-B71D-48D9-8AA6-06D1F7F35B71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CAB8B-A969-4B7C-BBFE-FEA544B19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61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DC100-59EF-44EB-ABBD-23A53A77FDFC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AC471-1F8E-4997-9C0F-3348D3439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992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2EA49-9D48-4EBE-843F-4B8A95939595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BD5D5-292D-4462-B681-7D5CCAF24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01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76ABE-0BD2-4D0A-A9D5-2B9F4B0FA54F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9E245-4D44-44FE-B6D2-7FA852211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51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D4943-3DAB-4E1B-9652-F1D024570840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809AD-7227-44C1-B81F-8470E9F60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07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E7BBF-A8E3-490A-8D87-A8C5E23F98DA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53445-B372-4E1E-BA3F-5BAC94E40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13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9F1078-7F8C-4871-AFB8-6BDE0AE6FD35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600B85-DA54-45CD-832D-43ECF0BD0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57313"/>
            <a:ext cx="9144000" cy="12144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Через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экологию –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к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будущему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750"/>
            <a:ext cx="6400800" cy="857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Муниципальное учреждение культуры «Уржумская центральная библиотека»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24000" y="5214938"/>
            <a:ext cx="6400800" cy="10715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Уржум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2013</a:t>
            </a:r>
          </a:p>
        </p:txBody>
      </p:sp>
      <p:pic>
        <p:nvPicPr>
          <p:cNvPr id="2053" name="Рисунок 4" descr="2173_1-eko-ekonomik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2616200"/>
            <a:ext cx="3357563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1267" name="Содержимое 3" descr="01_proizvodstvo-paketov-rastet-bystree-musornogo-pyatna-v-okea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63" y="642938"/>
            <a:ext cx="8242300" cy="5500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2291" name="Содержимое 3" descr="pl sup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825" y="642938"/>
            <a:ext cx="8024813" cy="5464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75" y="1143000"/>
          <a:ext cx="7572375" cy="4857752"/>
        </p:xfrm>
        <a:graphic>
          <a:graphicData uri="http://schemas.openxmlformats.org/drawingml/2006/table">
            <a:tbl>
              <a:tblPr/>
              <a:tblGrid>
                <a:gridCol w="2338723"/>
                <a:gridCol w="1224747"/>
                <a:gridCol w="2784158"/>
                <a:gridCol w="1224747"/>
              </a:tblGrid>
              <a:tr h="373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Компонент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Время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Компонент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Время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Бумажная салфетка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2–4 недели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Окрашенное дерево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13 лет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Газета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6 недель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Разовый стаканчик</a:t>
                      </a:r>
                      <a:r>
                        <a:rPr lang="ru-RU" sz="1400" baseline="30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*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50 лет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Тетрапак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2 мес.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Жестяная банка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50 лет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Огрызок яблока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2 мес.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Поплавок от сети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80 лет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Картонная коробка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3 мес.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Алюминиевая банка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200 лет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Х/б перчатка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1–5 мес.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Пластиковая бутылка</a:t>
                      </a:r>
                      <a:r>
                        <a:rPr lang="ru-RU" sz="1400" baseline="30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*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6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Х/б шнурок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3–4 мес.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Рыболовная леска</a:t>
                      </a:r>
                      <a:r>
                        <a:rPr lang="ru-RU" sz="1400" baseline="30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*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450 лет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3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Пластиковая упаковка от банок с напитками</a:t>
                      </a:r>
                      <a:r>
                        <a:rPr lang="ru-RU" sz="1400" baseline="300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*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6 мес.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Стеклянная бутылка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500 лет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10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Шерстяная перчатка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1 год</a:t>
                      </a:r>
                      <a:endParaRPr lang="ru-RU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aseline="30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*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 – пластик разложению не подвержен, но с течением времени измельчается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MS Mincho"/>
                          <a:cs typeface="Times New Roman"/>
                        </a:rPr>
                        <a:t>Вечно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303" marR="68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38" y="373063"/>
            <a:ext cx="7572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altLang="zh-CN" dirty="0">
                <a:solidFill>
                  <a:schemeClr val="accent1">
                    <a:lumMod val="50000"/>
                  </a:schemeClr>
                </a:solidFill>
                <a:latin typeface="+mj-lt"/>
                <a:ea typeface="MS Mincho" pitchFamily="49" charset="-128"/>
                <a:cs typeface="Times New Roman" pitchFamily="18" charset="0"/>
              </a:rPr>
              <a:t>Время разложения компонентов бытового мусора в морской воде </a:t>
            </a:r>
            <a:endParaRPr lang="ru-RU" altLang="zh-CN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4339" name="Содержимое 3" descr="1077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625" y="142875"/>
            <a:ext cx="8358188" cy="6575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кладка06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679781"/>
            <a:ext cx="7715304" cy="617821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4429125" y="-222250"/>
            <a:ext cx="47148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83763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83763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83763"/>
                </a:solidFill>
                <a:ea typeface="Calibri" pitchFamily="34" charset="0"/>
                <a:cs typeface="Times New Roman" pitchFamily="18" charset="0"/>
              </a:rPr>
              <a:t>Берегите эти земли, эти воды,</a:t>
            </a:r>
            <a:endParaRPr lang="ru-RU" altLang="ru-RU" sz="1600">
              <a:solidFill>
                <a:srgbClr val="083763"/>
              </a:solidFill>
              <a:ea typeface="Calibri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83763"/>
                </a:solidFill>
                <a:ea typeface="Calibri" pitchFamily="34" charset="0"/>
                <a:cs typeface="Times New Roman" pitchFamily="18" charset="0"/>
              </a:rPr>
              <a:t>даже малую былиночку любя.</a:t>
            </a:r>
            <a:endParaRPr lang="ru-RU" altLang="ru-RU" sz="1600">
              <a:solidFill>
                <a:srgbClr val="083763"/>
              </a:solidFill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83763"/>
                </a:solidFill>
                <a:ea typeface="Calibri" pitchFamily="34" charset="0"/>
                <a:cs typeface="Calibri" pitchFamily="34" charset="0"/>
              </a:rPr>
              <a:t>Берегите всех зверей внутри природы,</a:t>
            </a:r>
            <a:endParaRPr lang="ru-RU" altLang="ru-RU" sz="1600">
              <a:solidFill>
                <a:srgbClr val="083763"/>
              </a:solidFill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83763"/>
                </a:solidFill>
                <a:ea typeface="Calibri" pitchFamily="34" charset="0"/>
                <a:cs typeface="Calibri" pitchFamily="34" charset="0"/>
              </a:rPr>
              <a:t>Убивайте лишь зверей внутри себя!</a:t>
            </a:r>
            <a:endParaRPr lang="ru-RU" altLang="ru-RU" sz="1600">
              <a:solidFill>
                <a:srgbClr val="083763"/>
              </a:solidFill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i="1">
                <a:solidFill>
                  <a:srgbClr val="083763"/>
                </a:solidFill>
                <a:ea typeface="Calibri" pitchFamily="34" charset="0"/>
                <a:cs typeface="Calibri" pitchFamily="34" charset="0"/>
              </a:rPr>
              <a:t>		Евгений Евтушенко</a:t>
            </a:r>
            <a:endParaRPr lang="ru-RU" altLang="ru-RU" sz="1600">
              <a:solidFill>
                <a:srgbClr val="0837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Одним из способов сохранения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биоразнообразия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является создание особо охраняемых природных территорий. В Российской Федерации на конец 2010 г. насчитывалось 11 937 особо охраняемых природных территорий федерального, регионального и местного значения. В том числе 102 государственных природных заповедника, 42 национальных парка, 70 государственных природных заказников федерального значения.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25" y="214313"/>
            <a:ext cx="6586538" cy="19288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Государственный природный заповедник «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Нургуш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357438"/>
            <a:ext cx="4286250" cy="4214812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 его территории постоянно или сезонно встречаются 12 видов птиц, занесенных в Красную книгу России. Среди них - скопа 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орлан-белохвост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которые стали символом и гордостью заповедника.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412" name="Picture 2" descr="эмбл новая"/>
          <p:cNvPicPr>
            <a:picLocks noChangeAspect="1" noChangeArrowheads="1"/>
          </p:cNvPicPr>
          <p:nvPr/>
        </p:nvPicPr>
        <p:blipFill>
          <a:blip r:embed="rId2">
            <a:lum bright="-4000" contrast="4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42875"/>
            <a:ext cx="1857375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4" descr="Озеро Нургуш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9938" y="2571750"/>
            <a:ext cx="4270375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14875" y="5786438"/>
            <a:ext cx="40005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Озеро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Нургуш</a:t>
            </a:r>
            <a:endParaRPr lang="ru-RU" i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Государственный природный заказник «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Бушковский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лес»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25"/>
            <a:ext cx="3829050" cy="48577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Бушковском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лесу произрастает 17 видов деревьев и 18 видов кустарников, выявлены редкие и уязвимые виды растений, внесенные в Красную книгу Кировской области. Здесь же на охраняемой территории находится уникальный для всей Европейской части России памятник природы – озеро Шайтан.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Временами на середине озера выбрасывается вверх фонтан воды, и очень часто плавают по озеру большие и малые острова с растущими на них березами и кустарниками ивы. Количество островов с годами меняется – одни прирастают к берегу, другие образуются вновь.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1600" dirty="0"/>
          </a:p>
        </p:txBody>
      </p:sp>
      <p:pic>
        <p:nvPicPr>
          <p:cNvPr id="18436" name="Рисунок 3" descr="1. Оз Шайтан 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2071688"/>
            <a:ext cx="4079875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4429125" y="5413375"/>
            <a:ext cx="4357688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Озеро Шайтан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Государственный природный заказник «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Пижемский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600200"/>
            <a:ext cx="3929062" cy="497205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 долю заказника приходится значительная часть экологического, биологического и географического разнообразия флоры и фауны Кировской области. В весенний период на разливах р. Пижмы останавливается огромное количество водных и околоводных птиц, в том числе редких, занесенных в Красную книгу РФ и Кировской области, некоторые из них остаются в заказнике на гнездование.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460" name="Рисунок 3" descr="Лебеди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8" y="2357438"/>
            <a:ext cx="476885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71938" y="5500688"/>
            <a:ext cx="47148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Лебеди-шипуны 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(фото </a:t>
            </a:r>
            <a:r>
              <a:rPr lang="ru-RU" sz="1200" i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Псёл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Л. О.)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Государственный природный заказник «Былина»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3" cy="5043488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Заказник создан с целью поддержания экологического баланса в северо-западной части Кировской области, сохранения природных комплексов среднетаежных лесов и верховых болот на водоразделе рек бассейнов Северного Ледовитого океана и Каспийского моря Изолированная от интенсивного антропогенного воздействия, территория заказника создает уникальные возможности для обитания как редких и исчезающих растений и животных, так и большинства типичных таёжных видов.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484" name="Рисунок 3" descr="Венерин башмачок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1785938"/>
            <a:ext cx="1928813" cy="37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5" descr="Ирис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75" y="1785938"/>
            <a:ext cx="1938338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14875" y="5643563"/>
            <a:ext cx="1928813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Венерин башмачок настоящий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00875" y="5643563"/>
            <a:ext cx="20002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Ирис сибирский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3911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Термин «экология» происходит от  греч. 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oikos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– жилище, обитель, дом и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слово, учение.  Название это в 1866 г. ввел в научный обиход выдающийся немецкий биолог Эрнст Геккель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dirty="0"/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Образно говоря, экология – это наука о том, как жить в собственном доме.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5" name="Рисунок 3" descr="Photo manipulation of 01_Earth Flower 007_City_in_Fu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63" y="214313"/>
            <a:ext cx="3262312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6286500"/>
            <a:ext cx="7286625" cy="3571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И. Шишкин Сосновый лес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507" name="Содержимое 3" descr="Сосновй лес. И. Шишкин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142875"/>
            <a:ext cx="8496300" cy="610711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88" y="214313"/>
            <a:ext cx="4071937" cy="10001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И. Шишкин 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Хвойный лес. Солнечный день</a:t>
            </a:r>
            <a:endParaRPr lang="ru-RU" sz="2400" dirty="0"/>
          </a:p>
        </p:txBody>
      </p:sp>
      <p:pic>
        <p:nvPicPr>
          <p:cNvPr id="22531" name="Содержимое 3" descr="Хвойный лес И. Шишкин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75" y="142875"/>
            <a:ext cx="4681538" cy="661987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63" y="357188"/>
            <a:ext cx="3143250" cy="571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И. Шишкин 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Березовая роща</a:t>
            </a:r>
            <a:endParaRPr lang="ru-RU" sz="2400" dirty="0"/>
          </a:p>
        </p:txBody>
      </p:sp>
      <p:pic>
        <p:nvPicPr>
          <p:cNvPr id="23555" name="Содержимое 3" descr="Березовая роща И. Шишкин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188" y="173038"/>
            <a:ext cx="5048250" cy="647065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3" y="214313"/>
            <a:ext cx="3929062" cy="12033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И. Шишкин 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Осинник</a:t>
            </a:r>
            <a:endParaRPr lang="ru-RU" sz="2400" dirty="0"/>
          </a:p>
        </p:txBody>
      </p:sp>
      <p:pic>
        <p:nvPicPr>
          <p:cNvPr id="24579" name="Содержимое 3" descr="Осинник И. Шишкин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950" y="44450"/>
            <a:ext cx="4357688" cy="656431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929313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«Мои молодые друзья! Мы хозяева нашей природы, и она для нас кладовая солнца с великими сокровищами жизни. Мало того, чтобы сокровища эти охранять – их надо открывать и показывать.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	Для рыбы нужна чистая вода – будем охранять наши водоемы. В лесах, степях, горах разные ценные животные – будем охранять наши леса, степи, горы.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	Рыбе – вода, птице – воздух, зверю – лес, степь, горы. А человеку нужна родина. И охранять природу – значит охранять родину»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					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М. Пришвин Кладовая солнца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63" cy="654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Источники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Серия тематических сборников и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DVD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-дисков «Экологическая мозаика. – Киров, 2012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Государственный природный заказник «Былина» :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буклет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/ сост. А. Н. Чемоданов, Е. М. Тарасова, И. М. Зарубина; фото Е. М. Тарасова, А. Н. Чемоданов. – Киров: Областной природоохранный центр, 2001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Государственный природный заповедник «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Нургуш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» :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буклет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. - Киров: Кировская обл. тип., 1999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Дворников, М. Г. Основы общей экологии: учебное пособие для самостоятельных занятий / М. Г. Дворников. - Киров: Триада плюс, 2008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Кондрухова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, С. В. Птицы Государственного природного заказник а «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Пижемский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» / С. В.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Кондрухова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; фото Л. О.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Псёл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, С. В.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Кондрухова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. – Киров: Областной природоохранный центр, 2011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Тарасова, Е. М. Флора Государственного природного заказник а «Былина» / Е. М. Тарасова; фото Е. М. Тарасова. – Киров: Государственный природный заказник «Былина», 2005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Экология и охрана природы в Кировской области: список основных законодательных актов с выборочными текстами из областных программ. – Уржум, 2013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143875" cy="1571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Презентацию подготовила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С. Л. Иконникова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186738" cy="4983163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endParaRPr lang="ru-RU" altLang="ru-RU" sz="6000" smtClean="0">
              <a:solidFill>
                <a:srgbClr val="08376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ru-RU" altLang="ru-RU" sz="6000" b="1" smtClean="0">
                <a:solidFill>
                  <a:srgbClr val="08376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Благодарим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altLang="ru-RU" sz="6000" b="1" smtClean="0">
                <a:solidFill>
                  <a:srgbClr val="08376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90" y="357166"/>
            <a:ext cx="3839999" cy="288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57166"/>
            <a:ext cx="3840000" cy="288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0c1c0277b62e7c2d9873de22a2887f08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90" y="3571876"/>
            <a:ext cx="3836066" cy="288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Содержимое 3" descr="1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00" y="3571876"/>
            <a:ext cx="3836496" cy="288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123" name="Содержимое 4" descr="Швейц3_b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75" y="214313"/>
            <a:ext cx="8834438" cy="6242050"/>
          </a:xfrm>
        </p:spPr>
      </p:pic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4786313" y="84138"/>
            <a:ext cx="4357687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8376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навреди, человек, ни берёзе, ни морю,</a:t>
            </a:r>
            <a:endParaRPr lang="ru-RU" altLang="ru-RU" sz="600">
              <a:solidFill>
                <a:srgbClr val="083763"/>
              </a:solidFill>
              <a:latin typeface="Arial" pitchFamily="34" charset="0"/>
              <a:ea typeface="Calibri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8376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Влажной тропинке и птице, летящей во тьму.</a:t>
            </a:r>
            <a:endParaRPr lang="ru-RU" altLang="ru-RU" sz="600">
              <a:solidFill>
                <a:srgbClr val="083763"/>
              </a:solidFill>
              <a:latin typeface="Arial" pitchFamily="34" charset="0"/>
              <a:ea typeface="Calibri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83763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Вместе со всею немыслимой мощью</a:t>
            </a:r>
            <a:endParaRPr lang="ru-RU" altLang="ru-RU" sz="600">
              <a:solidFill>
                <a:srgbClr val="083763"/>
              </a:solidFill>
              <a:latin typeface="Arial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83763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Не навреди ненароком себе самому.</a:t>
            </a:r>
            <a:endParaRPr lang="ru-RU" altLang="ru-RU" sz="600">
              <a:solidFill>
                <a:srgbClr val="083763"/>
              </a:solidFill>
              <a:latin typeface="Arial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83763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Не обольщайся цифирью немедленных выгод,</a:t>
            </a:r>
            <a:endParaRPr lang="ru-RU" altLang="ru-RU" sz="600">
              <a:solidFill>
                <a:srgbClr val="083763"/>
              </a:solidFill>
              <a:latin typeface="Arial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83763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Реки корёжить и горы срывать погоди.</a:t>
            </a:r>
            <a:endParaRPr lang="ru-RU" altLang="ru-RU" sz="600">
              <a:solidFill>
                <a:srgbClr val="083763"/>
              </a:solidFill>
              <a:latin typeface="Arial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83763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Вместо того, чтоб, не думая, что-то воздвигнуть, </a:t>
            </a:r>
            <a:endParaRPr lang="ru-RU" altLang="ru-RU" sz="600">
              <a:solidFill>
                <a:srgbClr val="083763"/>
              </a:solidFill>
              <a:latin typeface="Arial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83763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Лучше остынь и подумай, не навреди...</a:t>
            </a:r>
            <a:endParaRPr lang="ru-RU" altLang="ru-RU" sz="600">
              <a:solidFill>
                <a:srgbClr val="083763"/>
              </a:solidFill>
              <a:latin typeface="Arial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i="1">
                <a:solidFill>
                  <a:srgbClr val="083763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		Р. Рождественский</a:t>
            </a:r>
            <a:endParaRPr lang="ru-RU" altLang="ru-RU" sz="1800">
              <a:solidFill>
                <a:srgbClr val="083763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Промышленное загрязнение атмосферы</a:t>
            </a:r>
            <a:endParaRPr lang="ru-RU" sz="3200" dirty="0"/>
          </a:p>
        </p:txBody>
      </p:sp>
      <p:pic>
        <p:nvPicPr>
          <p:cNvPr id="6147" name="Содержимое 3" descr="вкладка02_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4375" y="1357313"/>
            <a:ext cx="7875588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1071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Повреждённый кислотными дождями лес в Чехии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1" name="Содержимое 3" descr="вкладка02_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7250" y="1143000"/>
            <a:ext cx="7572375" cy="5608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195" name="Содержимое 7" descr="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214313"/>
            <a:ext cx="8599488" cy="6288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«Вода, у тебя нет ни вкуса, ни цвета, ни запаха, тебя невозможно описать, тобою наслаждаются, не ведая, что ты такое. Нельзя сказать, что ты необходима для жизни: ты сама жизнь» </a:t>
            </a:r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  <a:t>(А. де Сент-Экзюпери)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357563" y="357188"/>
            <a:ext cx="5329237" cy="6072187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Россия – одно из богатейших государств планеты по запасам пресных природных вод. На территории России 2,5 млн. рек (самые крупные – Обь, Енисей, Лена, Амур, Волга); 2,7 млн. озер (крупнейшие – Байкал, Ладожское, Онежское); 2290 крупных водохранилищ и 30 тыс. малых водохранилищ и прудов. Водное побережье России имеет протяженность около 60 тыс. км. и омывается 13 морями, принадлежащими бассейнам трех океанов: Атлантическому, Северно-Ледовитому и Тихому.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43" name="Рисунок 11" descr="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285750"/>
            <a:ext cx="32829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2875" y="2500313"/>
            <a:ext cx="36433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Озеро Байкал.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Самое глубокое в мире – 1620 м. </a:t>
            </a:r>
          </a:p>
        </p:txBody>
      </p:sp>
      <p:pic>
        <p:nvPicPr>
          <p:cNvPr id="10245" name="Рисунок 14" descr="Лежнинское озеро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286125"/>
            <a:ext cx="30607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85750" y="5643563"/>
            <a:ext cx="314325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Озеро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Лежнинское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Самое глубокое в Кировской области – 36,6м.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991</Words>
  <Application>Microsoft Office PowerPoint</Application>
  <PresentationFormat>Экран (4:3)</PresentationFormat>
  <Paragraphs>108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Через экологию – к будущему</vt:lpstr>
      <vt:lpstr>Презентация PowerPoint</vt:lpstr>
      <vt:lpstr>Презентация PowerPoint</vt:lpstr>
      <vt:lpstr>Презентация PowerPoint</vt:lpstr>
      <vt:lpstr>Промышленное загрязнение атмосферы</vt:lpstr>
      <vt:lpstr>Повреждённый кислотными дождями лес в Чехии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Государственный природный заповедник «Нургуш» </vt:lpstr>
      <vt:lpstr>Государственный природный заказник «Бушковский лес»</vt:lpstr>
      <vt:lpstr>Государственный природный заказник «Пижемский»</vt:lpstr>
      <vt:lpstr>Государственный природный заказник «Былина»</vt:lpstr>
      <vt:lpstr>И. Шишкин Сосновый лес</vt:lpstr>
      <vt:lpstr>И. Шишкин  Хвойный лес. Солнечный день</vt:lpstr>
      <vt:lpstr>И. Шишкин  Березовая роща</vt:lpstr>
      <vt:lpstr>И. Шишкин  Осинник</vt:lpstr>
      <vt:lpstr>Презентация PowerPoint</vt:lpstr>
      <vt:lpstr>Источники</vt:lpstr>
      <vt:lpstr>Презентацию подготовила  С. Л. Иконникова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2014-03-18T12:07:24Z</dcterms:created>
  <dcterms:modified xsi:type="dcterms:W3CDTF">2014-03-18T12:07:54Z</dcterms:modified>
</cp:coreProperties>
</file>