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7"/>
  </p:notesMasterIdLst>
  <p:sldIdLst>
    <p:sldId id="256" r:id="rId2"/>
    <p:sldId id="260" r:id="rId3"/>
    <p:sldId id="285" r:id="rId4"/>
    <p:sldId id="262" r:id="rId5"/>
    <p:sldId id="266" r:id="rId6"/>
    <p:sldId id="257" r:id="rId7"/>
    <p:sldId id="261" r:id="rId8"/>
    <p:sldId id="263" r:id="rId9"/>
    <p:sldId id="305" r:id="rId10"/>
    <p:sldId id="303" r:id="rId11"/>
    <p:sldId id="264" r:id="rId12"/>
    <p:sldId id="268" r:id="rId13"/>
    <p:sldId id="269" r:id="rId14"/>
    <p:sldId id="270" r:id="rId15"/>
    <p:sldId id="273" r:id="rId16"/>
    <p:sldId id="287" r:id="rId17"/>
    <p:sldId id="271" r:id="rId18"/>
    <p:sldId id="272" r:id="rId19"/>
    <p:sldId id="275" r:id="rId20"/>
    <p:sldId id="301" r:id="rId21"/>
    <p:sldId id="302" r:id="rId22"/>
    <p:sldId id="274" r:id="rId23"/>
    <p:sldId id="276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304" r:id="rId33"/>
    <p:sldId id="296" r:id="rId34"/>
    <p:sldId id="297" r:id="rId35"/>
    <p:sldId id="277" r:id="rId36"/>
    <p:sldId id="278" r:id="rId37"/>
    <p:sldId id="279" r:id="rId38"/>
    <p:sldId id="280" r:id="rId39"/>
    <p:sldId id="298" r:id="rId40"/>
    <p:sldId id="281" r:id="rId41"/>
    <p:sldId id="282" r:id="rId42"/>
    <p:sldId id="283" r:id="rId43"/>
    <p:sldId id="284" r:id="rId44"/>
    <p:sldId id="265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F75CA-94A2-4740-B572-AE772BB155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4369C84-7D88-434B-AB25-C3904E518278}">
      <dgm:prSet/>
      <dgm:spPr/>
      <dgm:t>
        <a:bodyPr/>
        <a:lstStyle/>
        <a:p>
          <a:pPr rtl="0"/>
          <a:r>
            <a:rPr lang="ru-RU" b="1" dirty="0" smtClean="0"/>
            <a:t>Герои  не  умирают</a:t>
          </a:r>
          <a:endParaRPr lang="ru-RU" b="1" dirty="0"/>
        </a:p>
      </dgm:t>
    </dgm:pt>
    <dgm:pt modelId="{9C7A9989-6321-4454-8E85-CBE525CE88B8}" type="parTrans" cxnId="{E64D3036-591B-443A-88B7-5C5914D344E5}">
      <dgm:prSet/>
      <dgm:spPr/>
      <dgm:t>
        <a:bodyPr/>
        <a:lstStyle/>
        <a:p>
          <a:endParaRPr lang="ru-RU"/>
        </a:p>
      </dgm:t>
    </dgm:pt>
    <dgm:pt modelId="{E6AD278E-8EF4-49E9-9AB9-D7D51E23E7C3}" type="sibTrans" cxnId="{E64D3036-591B-443A-88B7-5C5914D344E5}">
      <dgm:prSet/>
      <dgm:spPr/>
      <dgm:t>
        <a:bodyPr/>
        <a:lstStyle/>
        <a:p>
          <a:endParaRPr lang="ru-RU"/>
        </a:p>
      </dgm:t>
    </dgm:pt>
    <dgm:pt modelId="{A7A0EDD1-2863-4F81-A7D3-E4CF663665A7}" type="pres">
      <dgm:prSet presAssocID="{DAEF75CA-94A2-4740-B572-AE772BB15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8383E-F051-44DB-B990-85229B64E302}" type="pres">
      <dgm:prSet presAssocID="{C4369C84-7D88-434B-AB25-C3904E5182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4D3036-591B-443A-88B7-5C5914D344E5}" srcId="{DAEF75CA-94A2-4740-B572-AE772BB15533}" destId="{C4369C84-7D88-434B-AB25-C3904E518278}" srcOrd="0" destOrd="0" parTransId="{9C7A9989-6321-4454-8E85-CBE525CE88B8}" sibTransId="{E6AD278E-8EF4-49E9-9AB9-D7D51E23E7C3}"/>
    <dgm:cxn modelId="{00488100-6B54-4EFA-ADBA-3D331875B5B1}" type="presOf" srcId="{C4369C84-7D88-434B-AB25-C3904E518278}" destId="{63C8383E-F051-44DB-B990-85229B64E302}" srcOrd="0" destOrd="0" presId="urn:microsoft.com/office/officeart/2005/8/layout/vList2"/>
    <dgm:cxn modelId="{B703163D-98D0-4B2F-BFD6-BF01DC72146B}" type="presOf" srcId="{DAEF75CA-94A2-4740-B572-AE772BB15533}" destId="{A7A0EDD1-2863-4F81-A7D3-E4CF663665A7}" srcOrd="0" destOrd="0" presId="urn:microsoft.com/office/officeart/2005/8/layout/vList2"/>
    <dgm:cxn modelId="{22489F6F-439F-49F8-8669-C5BC9C52CD06}" type="presParOf" srcId="{A7A0EDD1-2863-4F81-A7D3-E4CF663665A7}" destId="{63C8383E-F051-44DB-B990-85229B64E3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E3BCD-5BC3-4051-A144-7DB8448A348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F2472-06B5-491F-B331-7A7562DC4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8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F2472-06B5-491F-B331-7A7562DC456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F2472-06B5-491F-B331-7A7562DC456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F2472-06B5-491F-B331-7A7562DC4569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284149-6F36-4F2F-B41A-A8DEFD1BAF7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F418C9-547D-4B4D-AC91-BC355A0A5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1" Target="file:///E:\&#1089;&#1087;&#1086;&#1082;&#1086;&#1081;&#1085;&#1072;&#1103;%20&#1084;&#1091;&#1079;&#1099;&#1082;&#1072;\souldream_-_poslednyaya_vstrecha.mp3" TargetMode="External" Type="http://schemas.openxmlformats.org/officeDocument/2006/relationships/audio"/><Relationship Id="rId4" Target="../media/image4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6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ralarmy.ru/photos/images/17.jp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5.xml.rels><?xml version="1.0" encoding="UTF-8" standalone="yes" ?><Relationships xmlns="http://schemas.openxmlformats.org/package/2006/relationships"><Relationship Id="rId2" Target="../media/image5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0%D1%8F%D0%BD%D1%81%D0%BA%D0%B8%D0%B9_%D1%84%D1%80%D0%BE%D0%BD%D1%82" TargetMode="External"/><Relationship Id="rId3" Type="http://schemas.openxmlformats.org/officeDocument/2006/relationships/hyperlink" Target="http://ru.wikipedia.org/wiki/1941_%D0%B3%D0%BE%D0%B4" TargetMode="External"/><Relationship Id="rId7" Type="http://schemas.openxmlformats.org/officeDocument/2006/relationships/hyperlink" Target="http://ru.wikipedia.org/w/index.php?title=11-%D0%B9_%D1%82%D0%B0%D0%BD%D0%BA%D0%BE%D0%B2%D1%8B%D0%B9_%D0%BA%D0%BE%D1%80%D0%BF%D1%83%D1%81&amp;action=edit&amp;redlink=1" TargetMode="External"/><Relationship Id="rId2" Type="http://schemas.openxmlformats.org/officeDocument/2006/relationships/hyperlink" Target="http://ru.wikipedia.org/wiki/%D0%92%D0%BE%D0%B5%D0%BD%D0%BD%D0%B0%D1%8F_%D0%B0%D0%BA%D0%B0%D0%B4%D0%B5%D0%BC%D0%B8%D1%8F_%D0%B8%D0%BC%D0%B5%D0%BD%D0%B8_%D0%9C._%D0%92._%D0%A4%D1%80%D1%83%D0%BD%D0%B7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hyperlink" Target="http://www.generalarmy.ru/photos/images/08.jpg" TargetMode="External"/><Relationship Id="rId4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9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0%B4%D0%B0%D0%BB%D1%8C_%C2%AB%D0%97%D0%B0_%D0%B1%D0%BE%D0%B5%D0%B2%D1%8B%D0%B5_%D0%B7%D0%B0%D1%81%D0%BB%D1%83%D0%B3%D0%B8%C2%BB" TargetMode="External"/><Relationship Id="rId2" Type="http://schemas.openxmlformats.org/officeDocument/2006/relationships/hyperlink" Target="http://ru.wikipedia.org/wiki/%D0%A1%D0%BB%D0%BE%D0%B2%D0%B0%D0%BA%D0%B8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5%D0%BD%D0%BD%D0%B0%D1%8F_%D0%B0%D0%BA%D0%B0%D0%B4%D0%B5%D0%BC%D0%B8%D1%8F_%D0%93%D0%B5%D0%BD%D0%B5%D1%80%D0%B0%D0%BB%D1%8C%D0%BD%D0%BE%D0%B3%D0%BE_%D1%88%D1%82%D0%B0%D0%B1%D0%B0_%D0%92%D0%BE%D0%BE%D1%80%D1%83%D0%B6%D1%91%D0%BD%D0%BD%D1%8B%D1%85_%D1%81%D0%B8%D0%BB_%D0%A0%D0%BE%D1%81%D1%81%D0%B8%D0%B9%D1%81%D0%BA%D0%BE%D0%B9_%D0%A4%D0%B5%D0%B4%D0%B5%D1%80%D0%B0%D1%86%D0%B8%D0%B8" TargetMode="External"/><Relationship Id="rId2" Type="http://schemas.openxmlformats.org/officeDocument/2006/relationships/hyperlink" Target="http://ru.wikipedia.org/wiki/1950_%D0%B3%D0%BE%D0%B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hyperlink" Target="http://www.generalarmy.ru/photos/images/3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0%BD%D0%B5%D1%80%D0%B0%D0%BB_%D0%B0%D1%80%D0%BC%D0%B8%D0%B8_(%D0%A1%D0%A1%D0%A1%D0%A0)" TargetMode="External"/><Relationship Id="rId7" Type="http://schemas.openxmlformats.org/officeDocument/2006/relationships/image" Target="../media/image64.jpeg"/><Relationship Id="rId2" Type="http://schemas.openxmlformats.org/officeDocument/2006/relationships/hyperlink" Target="http://ru.wikipedia.org/wiki/1973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eneralarmy.ru/photos/images/11.jpg" TargetMode="External"/><Relationship Id="rId5" Type="http://schemas.openxmlformats.org/officeDocument/2006/relationships/hyperlink" Target="http://ru.wikipedia.org/wiki/1979" TargetMode="External"/><Relationship Id="rId4" Type="http://schemas.openxmlformats.org/officeDocument/2006/relationships/hyperlink" Target="http://ru.wikipedia.org/wiki/19_%D1%84%D0%B5%D0%B2%D1%80%D0%B0%D0%BB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eneralarmy.ru/photos/images/23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 ?><Relationships xmlns="http://schemas.openxmlformats.org/package/2006/relationships"><Relationship Id="rId2" Target="../media/image6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9.jpeg"/><Relationship Id="rId4" Type="http://schemas.openxmlformats.org/officeDocument/2006/relationships/diagramData" Target="../diagrams/data1.xml"/><Relationship Id="rId9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а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0"/>
            <a:ext cx="7000924" cy="6572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534292" cy="300039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Имя  героя  на  библиотечной  карте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пгт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 Нагорск, 2013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souldream_-_poslednyaya_vstrec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6500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Мулинская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сельская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Библиотека – филиал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Д.С.Леушина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DSCN53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2500306"/>
            <a:ext cx="6760907" cy="421484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9286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pic>
        <p:nvPicPr>
          <p:cNvPr id="6" name="Рисунок 5" descr="Леушин Д.С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192"/>
            <a:ext cx="2762434" cy="3842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285728"/>
            <a:ext cx="65722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Жизнь  коротка,  как  песнь…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15716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142873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928670"/>
            <a:ext cx="5857916" cy="253454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Дмитрий  Сидорович  </a:t>
            </a:r>
            <a:r>
              <a:rPr lang="ru-RU" b="1" dirty="0" err="1" smtClean="0">
                <a:solidFill>
                  <a:srgbClr val="FF0000"/>
                </a:solidFill>
              </a:rPr>
              <a:t>Леушин</a:t>
            </a:r>
            <a:r>
              <a:rPr lang="ru-RU" b="1" dirty="0" smtClean="0">
                <a:solidFill>
                  <a:srgbClr val="FF0000"/>
                </a:solidFill>
              </a:rPr>
              <a:t>  родился  7ноября  192огода  в деревне  </a:t>
            </a:r>
            <a:r>
              <a:rPr lang="ru-RU" b="1" dirty="0" err="1" smtClean="0">
                <a:solidFill>
                  <a:srgbClr val="FF0000"/>
                </a:solidFill>
              </a:rPr>
              <a:t>Сабельцы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Нагорского</a:t>
            </a:r>
            <a:r>
              <a:rPr lang="ru-RU" b="1" dirty="0" smtClean="0">
                <a:solidFill>
                  <a:srgbClr val="FF0000"/>
                </a:solidFill>
              </a:rPr>
              <a:t>  района  в   бедной крестьянской семье, где кроме Дмитрия было еще шестеро детей.  После  окончания  </a:t>
            </a:r>
            <a:r>
              <a:rPr lang="ru-RU" b="1" dirty="0" err="1" smtClean="0">
                <a:solidFill>
                  <a:srgbClr val="FF0000"/>
                </a:solidFill>
              </a:rPr>
              <a:t>Мулинской</a:t>
            </a:r>
            <a:r>
              <a:rPr lang="ru-RU" b="1" dirty="0" smtClean="0">
                <a:solidFill>
                  <a:srgbClr val="FF0000"/>
                </a:solidFill>
              </a:rPr>
              <a:t>  семилетней  школы работал  продавцом в магазине, на  лесоучастке, в колхозе, учителем в школе.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2857488" y="4214818"/>
            <a:ext cx="5143536" cy="2143116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00364" y="4714884"/>
            <a:ext cx="4832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Любовь  моя  Россия</a:t>
            </a:r>
          </a:p>
          <a:p>
            <a:r>
              <a:rPr lang="ru-RU" sz="1600" b="1" dirty="0" smtClean="0"/>
              <a:t>Ты с каждым  днем  сильней</a:t>
            </a:r>
          </a:p>
          <a:p>
            <a:r>
              <a:rPr lang="ru-RU" sz="1600" b="1" dirty="0" smtClean="0"/>
              <a:t>Тебя в груди носили солдаты на войне шинелью укрывали  и  на  руках  несли от  пуль  оберегали</a:t>
            </a:r>
          </a:p>
          <a:p>
            <a:r>
              <a:rPr lang="ru-RU" sz="1600" b="1" dirty="0" smtClean="0"/>
              <a:t>От  горя  сберегли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720" y="1142984"/>
            <a:ext cx="4714908" cy="33547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  июле  1942года, пройдя  курсы  радистов, Дмитрий Сидорович  </a:t>
            </a:r>
            <a:r>
              <a:rPr lang="ru-RU" b="1" dirty="0" err="1" smtClean="0"/>
              <a:t>Леушин</a:t>
            </a:r>
            <a:r>
              <a:rPr lang="ru-RU" b="1" dirty="0" smtClean="0"/>
              <a:t> был  отправлен  на  фронт.  По  многим  фронтовым  дорогам  прошел  отважный  радист-минометчик. Он  участвовал  в  Сталинградской  битве, воевал  на  Карельском, 2-м Украинском, Южном  фронтах. Участвовал в освобождении  Румынии, Югославии, Венгрии.  И  везде  рядовой  </a:t>
            </a:r>
            <a:r>
              <a:rPr lang="ru-RU" b="1" dirty="0" err="1" smtClean="0"/>
              <a:t>Леушин</a:t>
            </a:r>
            <a:r>
              <a:rPr lang="ru-RU" b="1" dirty="0" smtClean="0"/>
              <a:t>  проявлял   мужество  и  отвагу. </a:t>
            </a:r>
          </a:p>
          <a:p>
            <a:endParaRPr lang="ru-RU" dirty="0" smtClean="0"/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842968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…и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вдруг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ревожный  голос  Левитана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«внимание, товарищи, война…»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857628"/>
            <a:ext cx="520879" cy="7875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86380" y="1142984"/>
            <a:ext cx="3571900" cy="1600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Героический подвиг  рядовой  Д.С.</a:t>
            </a:r>
          </a:p>
          <a:p>
            <a:r>
              <a:rPr lang="ru-RU" sz="1400" dirty="0" err="1" smtClean="0"/>
              <a:t>Леушин</a:t>
            </a:r>
            <a:r>
              <a:rPr lang="ru-RU" sz="1400" dirty="0" smtClean="0"/>
              <a:t> совершил  при  форсировании</a:t>
            </a:r>
          </a:p>
          <a:p>
            <a:r>
              <a:rPr lang="ru-RU" sz="1400" dirty="0" smtClean="0"/>
              <a:t>Дуная. В ночь с 4 на 5 декабря 1944года он на лодке переплыл эту реку.  Под  пулями  врага  корректировал  огонь  полка. </a:t>
            </a:r>
          </a:p>
          <a:p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4929198"/>
            <a:ext cx="4572032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Указом  Президиума  Верховного Совета  СССР от  24 марта  1945 года за  мужество  и  героизм, проявленные  при  форсировании  Дуная, красноармейцу  Дмитрию  Сидоровичу  </a:t>
            </a:r>
            <a:r>
              <a:rPr lang="ru-RU" sz="1400" b="1" dirty="0" err="1" smtClean="0">
                <a:solidFill>
                  <a:srgbClr val="FF0000"/>
                </a:solidFill>
              </a:rPr>
              <a:t>Леушину</a:t>
            </a:r>
            <a:r>
              <a:rPr lang="ru-RU" sz="1400" b="1" dirty="0" smtClean="0">
                <a:solidFill>
                  <a:srgbClr val="FF0000"/>
                </a:solidFill>
              </a:rPr>
              <a:t> присвоено звание  Героя  Советского  Союза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(посмертно)</a:t>
            </a:r>
          </a:p>
        </p:txBody>
      </p:sp>
      <p:pic>
        <p:nvPicPr>
          <p:cNvPr id="14" name="Рисунок 13" descr="гвоздики с георг_лентой2 Ольга Бор МЛе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470" y="2285992"/>
            <a:ext cx="819530" cy="1024663"/>
          </a:xfrm>
          <a:prstGeom prst="rect">
            <a:avLst/>
          </a:prstGeom>
        </p:spPr>
      </p:pic>
      <p:pic>
        <p:nvPicPr>
          <p:cNvPr id="18" name="Рисунок 17" descr="P10100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3143248"/>
            <a:ext cx="3500462" cy="26253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72198" y="5572140"/>
            <a:ext cx="307180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Именем  Героя  названа  одна  </a:t>
            </a:r>
          </a:p>
          <a:p>
            <a:r>
              <a:rPr lang="ru-RU" sz="1600" dirty="0" smtClean="0"/>
              <a:t>из  улиц  с. </a:t>
            </a:r>
            <a:r>
              <a:rPr lang="ru-RU" sz="1600" dirty="0" err="1" smtClean="0"/>
              <a:t>Мулино</a:t>
            </a:r>
            <a:endParaRPr lang="ru-RU" sz="1600" dirty="0"/>
          </a:p>
        </p:txBody>
      </p:sp>
      <p:pic>
        <p:nvPicPr>
          <p:cNvPr id="15" name="Рисунок 14" descr="0_5b4a3_387be555_L.jp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5357826"/>
            <a:ext cx="2145774" cy="186960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696" y="1214422"/>
            <a:ext cx="771530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              </a:t>
            </a:r>
            <a:r>
              <a:rPr lang="ru-RU" sz="2000" b="1" dirty="0" smtClean="0"/>
              <a:t>«Принимая  во  внимание  то,  что  </a:t>
            </a:r>
            <a:r>
              <a:rPr lang="ru-RU" sz="2000" b="1" dirty="0" err="1" smtClean="0"/>
              <a:t>Мулинская</a:t>
            </a:r>
            <a:r>
              <a:rPr lang="ru-RU" sz="2000" b="1" dirty="0" smtClean="0"/>
              <a:t>  сельская библиотека  на  протяжении  многих  лет  активно  занималась  поиском материалов   связанных  с  именем героя-земляка, за  активную  информационную  деятельность  среди  населения  и  в  связи  со  130-летием библиотеки  присвоить  </a:t>
            </a:r>
            <a:r>
              <a:rPr lang="ru-RU" sz="2000" b="1" dirty="0" err="1" smtClean="0"/>
              <a:t>Мулинской</a:t>
            </a:r>
            <a:r>
              <a:rPr lang="ru-RU" sz="2000" b="1" dirty="0" smtClean="0"/>
              <a:t>  сельской  библиотеке  имя  Героя  Советского  Союза  Дмитрия  Сидоровича  </a:t>
            </a:r>
            <a:r>
              <a:rPr lang="ru-RU" sz="2000" b="1" dirty="0" err="1" smtClean="0"/>
              <a:t>Леушина</a:t>
            </a:r>
            <a:r>
              <a:rPr lang="ru-RU" sz="2000" b="1" dirty="0" smtClean="0"/>
              <a:t>.»</a:t>
            </a:r>
          </a:p>
          <a:p>
            <a:endParaRPr lang="ru-RU" sz="2000" b="1" dirty="0"/>
          </a:p>
        </p:txBody>
      </p:sp>
      <p:sp>
        <p:nvSpPr>
          <p:cNvPr id="10" name="Вертикальный свиток 9"/>
          <p:cNvSpPr/>
          <p:nvPr/>
        </p:nvSpPr>
        <p:spPr>
          <a:xfrm rot="5400000">
            <a:off x="6286480" y="2285992"/>
            <a:ext cx="1857388" cy="38576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429288" cy="6086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28604"/>
            <a:ext cx="6715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…а   павшим  Слава  вечная…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00" y="3143248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Решение  </a:t>
            </a:r>
            <a:r>
              <a:rPr lang="ru-RU" b="1" i="1" dirty="0" err="1" smtClean="0"/>
              <a:t>Нагорского</a:t>
            </a:r>
            <a:r>
              <a:rPr lang="ru-RU" b="1" i="1" dirty="0" smtClean="0"/>
              <a:t>  районного </a:t>
            </a:r>
          </a:p>
          <a:p>
            <a:r>
              <a:rPr lang="ru-RU" b="1" i="1" dirty="0" smtClean="0"/>
              <a:t> собрания №4\6 от  24.08.2001года</a:t>
            </a:r>
            <a:endParaRPr lang="ru-RU" b="1" i="1" dirty="0"/>
          </a:p>
        </p:txBody>
      </p:sp>
      <p:pic>
        <p:nvPicPr>
          <p:cNvPr id="9" name="Рисунок 8" descr="мулин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3658504"/>
            <a:ext cx="3429024" cy="3199496"/>
          </a:xfrm>
          <a:prstGeom prst="rect">
            <a:avLst/>
          </a:prstGeom>
        </p:spPr>
      </p:pic>
      <p:pic>
        <p:nvPicPr>
          <p:cNvPr id="11" name="Рисунок 10" descr="Леушин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14422"/>
            <a:ext cx="1438207" cy="200026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ертикальный свиток 10"/>
          <p:cNvSpPr/>
          <p:nvPr/>
        </p:nvSpPr>
        <p:spPr>
          <a:xfrm>
            <a:off x="0" y="642918"/>
            <a:ext cx="6215074" cy="3000396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10100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571480"/>
            <a:ext cx="2571768" cy="192882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621510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Поминальная  свеча  на  майском  ветру…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3"/>
            <a:ext cx="521497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«Небольшой  портрет  воина  на  столе, рядом-     горящая  свеча, букет  цветов и щемящая  душу  песня  «Журавли»…</a:t>
            </a:r>
          </a:p>
          <a:p>
            <a:pPr algn="ctr"/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Именно  так, ежегодно,  начинается  День  памяти  Героя  Советского  Союза 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Д.С.Леушина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В 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Мулинской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сельской  библиотеке.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9May_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638" y="5429265"/>
            <a:ext cx="2189246" cy="1428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512" y="2500306"/>
            <a:ext cx="2643207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В  роли  ведущей  выступила</a:t>
            </a:r>
          </a:p>
          <a:p>
            <a:r>
              <a:rPr lang="ru-RU" sz="1200" dirty="0" smtClean="0"/>
              <a:t>Любовь  Анатольевна Рычкова</a:t>
            </a:r>
          </a:p>
          <a:p>
            <a:r>
              <a:rPr lang="ru-RU" sz="1200" dirty="0" smtClean="0"/>
              <a:t>Библиотекарь </a:t>
            </a:r>
            <a:r>
              <a:rPr lang="ru-RU" sz="1200" dirty="0" err="1" smtClean="0"/>
              <a:t>Мулинской</a:t>
            </a:r>
            <a:r>
              <a:rPr lang="ru-RU" sz="1200" dirty="0" smtClean="0"/>
              <a:t> СБФ</a:t>
            </a:r>
            <a:endParaRPr lang="ru-RU" sz="1200" dirty="0"/>
          </a:p>
        </p:txBody>
      </p:sp>
      <p:pic>
        <p:nvPicPr>
          <p:cNvPr id="14" name="Рисунок 13" descr="P10100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3990">
            <a:off x="6095487" y="3411302"/>
            <a:ext cx="2955270" cy="221645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215074" y="5857892"/>
            <a:ext cx="2714644" cy="64633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На  вечере  присутствовала  </a:t>
            </a:r>
          </a:p>
          <a:p>
            <a:r>
              <a:rPr lang="ru-RU" sz="1200" dirty="0" smtClean="0"/>
              <a:t>племянница Героя -Любовь  Ивановна Сычева с  дочерью</a:t>
            </a:r>
            <a:endParaRPr lang="ru-RU" sz="1200" dirty="0"/>
          </a:p>
        </p:txBody>
      </p:sp>
      <p:pic>
        <p:nvPicPr>
          <p:cNvPr id="17" name="Рисунок 16" descr="P10100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25275" flipV="1">
            <a:off x="160340" y="4173031"/>
            <a:ext cx="3128826" cy="234662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286116" y="4357694"/>
            <a:ext cx="2071702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Стихотворение. посвященное памяти </a:t>
            </a:r>
            <a:r>
              <a:rPr lang="ru-RU" sz="1200" dirty="0" err="1" smtClean="0"/>
              <a:t>Д.С.Леушина</a:t>
            </a:r>
            <a:r>
              <a:rPr lang="ru-RU" sz="1200" dirty="0" smtClean="0"/>
              <a:t> прочитал  внук</a:t>
            </a:r>
          </a:p>
          <a:p>
            <a:r>
              <a:rPr lang="ru-RU" sz="1200" dirty="0" smtClean="0"/>
              <a:t>Л.И.Сычевой.</a:t>
            </a:r>
            <a:endParaRPr lang="ru-RU" sz="1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501121" cy="193899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Мулинцы</a:t>
            </a:r>
            <a:r>
              <a:rPr lang="ru-RU" sz="2400" dirty="0" smtClean="0"/>
              <a:t>  свято хранят память о своем  великом земляке.</a:t>
            </a:r>
          </a:p>
          <a:p>
            <a:r>
              <a:rPr lang="ru-RU" sz="2400" dirty="0" smtClean="0"/>
              <a:t> На обелиске  в честь павших воинов-земляков, </a:t>
            </a:r>
          </a:p>
          <a:p>
            <a:r>
              <a:rPr lang="ru-RU" sz="2400" dirty="0" smtClean="0"/>
              <a:t>в центре  села, на  одной из плит  увековечена фамилия Героя Советского  Союза – </a:t>
            </a:r>
            <a:r>
              <a:rPr lang="ru-RU" sz="2400" dirty="0" err="1" smtClean="0"/>
              <a:t>Д.С.Леушина</a:t>
            </a:r>
            <a:r>
              <a:rPr lang="ru-RU" sz="2400" dirty="0" smtClean="0"/>
              <a:t>. </a:t>
            </a:r>
          </a:p>
          <a:p>
            <a:endParaRPr lang="ru-RU" sz="2400" dirty="0"/>
          </a:p>
        </p:txBody>
      </p:sp>
      <p:pic>
        <p:nvPicPr>
          <p:cNvPr id="5" name="Рисунок 4" descr="гвоздики с георг_лентой2 Ольга Бор МЛе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999" y="1857364"/>
            <a:ext cx="1257001" cy="1571636"/>
          </a:xfrm>
          <a:prstGeom prst="rect">
            <a:avLst/>
          </a:prstGeom>
        </p:spPr>
      </p:pic>
      <p:pic>
        <p:nvPicPr>
          <p:cNvPr id="6" name="Рисунок 5" descr="фото обелиск мулино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2357430"/>
            <a:ext cx="5555244" cy="430814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 descr="598388086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5143512"/>
            <a:ext cx="1857388" cy="15416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215238" cy="212365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Центральная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районная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иблиотека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им.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Г.И.Обатурова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5 0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268240"/>
            <a:ext cx="4786346" cy="3589760"/>
          </a:xfrm>
          <a:prstGeom prst="rect">
            <a:avLst/>
          </a:prstGeom>
        </p:spPr>
      </p:pic>
      <p:pic>
        <p:nvPicPr>
          <p:cNvPr id="4" name="Рисунок 3" descr="5 032_c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8" y="2928934"/>
            <a:ext cx="3117174" cy="205388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14282" y="928670"/>
            <a:ext cx="1928826" cy="1285884"/>
            <a:chOff x="4912151" y="428604"/>
            <a:chExt cx="3416780" cy="2001524"/>
          </a:xfrm>
        </p:grpSpPr>
        <p:pic>
          <p:nvPicPr>
            <p:cNvPr id="6" name="Рисунок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151" y="428604"/>
              <a:ext cx="3416780" cy="128588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060707" y="642918"/>
              <a:ext cx="1499513" cy="719105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 algn="ctr">
                    <a:solidFill>
                      <a:srgbClr val="974706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Times New Roman"/>
                  <a:cs typeface="Times New Roman"/>
                </a:rPr>
                <a:t>Центральная</a:t>
              </a:r>
            </a:p>
            <a:p>
              <a:pPr algn="ctr" rtl="0"/>
              <a:r>
                <a:rPr lang="ru-RU" sz="3600" kern="10" spc="0" dirty="0" smtClean="0">
                  <a:ln w="9525" algn="ctr">
                    <a:solidFill>
                      <a:srgbClr val="974706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Times New Roman"/>
                  <a:cs typeface="Times New Roman"/>
                </a:rPr>
                <a:t>районная</a:t>
              </a:r>
            </a:p>
            <a:p>
              <a:pPr algn="ctr" rtl="0"/>
              <a:r>
                <a:rPr lang="ru-RU" sz="3600" kern="10" spc="0" dirty="0" smtClean="0">
                  <a:ln w="9525" algn="ctr">
                    <a:solidFill>
                      <a:srgbClr val="974706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Times New Roman"/>
                  <a:cs typeface="Times New Roman"/>
                </a:rPr>
                <a:t>библиотека</a:t>
              </a:r>
              <a:endParaRPr lang="ru-RU" sz="3600" kern="10" spc="0" dirty="0">
                <a:ln w="9525" algn="ctr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620541" y="642918"/>
              <a:ext cx="1571636" cy="804449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9525" algn="ctr">
                    <a:noFill/>
                    <a:round/>
                    <a:headEnd/>
                    <a:tailEnd/>
                  </a:ln>
                  <a:solidFill>
                    <a:srgbClr val="00B050"/>
                  </a:solidFill>
                  <a:effectLst/>
                  <a:latin typeface="Times New Roman"/>
                  <a:cs typeface="Times New Roman"/>
                </a:rPr>
                <a:t>имени</a:t>
              </a:r>
            </a:p>
            <a:p>
              <a:pPr algn="ctr" rtl="0"/>
              <a:r>
                <a:rPr lang="ru-RU" sz="3600" b="1" kern="10" spc="0" dirty="0" smtClean="0">
                  <a:ln w="9525" algn="ctr">
                    <a:noFill/>
                    <a:round/>
                    <a:headEnd/>
                    <a:tailEnd/>
                  </a:ln>
                  <a:solidFill>
                    <a:srgbClr val="00B050"/>
                  </a:solidFill>
                  <a:effectLst/>
                  <a:latin typeface="Times New Roman"/>
                  <a:cs typeface="Times New Roman"/>
                </a:rPr>
                <a:t>Г. И. Обатурова</a:t>
              </a:r>
              <a:endParaRPr lang="ru-RU" sz="3600" b="1" kern="10" spc="0" dirty="0">
                <a:ln w="9525" algn="ctr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endParaRP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651" y="1571612"/>
              <a:ext cx="1994731" cy="85851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0" name="Рисунок 9" descr="мемориальная доска 0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694" y="5000636"/>
            <a:ext cx="3183455" cy="164307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1" y="100010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1795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538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2195" y="4071942"/>
            <a:ext cx="5791805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Обатуров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Геннадий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Иванович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643438" y="581004"/>
            <a:ext cx="3857652" cy="2562244"/>
            <a:chOff x="4912151" y="428604"/>
            <a:chExt cx="3416780" cy="2001524"/>
          </a:xfrm>
        </p:grpSpPr>
        <p:pic>
          <p:nvPicPr>
            <p:cNvPr id="14" name="Рисунок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85" r="4343" b="9123"/>
            <a:stretch>
              <a:fillRect/>
            </a:stretch>
          </p:blipFill>
          <p:spPr bwMode="auto">
            <a:xfrm>
              <a:off x="4912151" y="428604"/>
              <a:ext cx="3416780" cy="128588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060707" y="642918"/>
              <a:ext cx="1499513" cy="719105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 algn="ctr">
                    <a:solidFill>
                      <a:srgbClr val="974706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Times New Roman"/>
                  <a:cs typeface="Times New Roman"/>
                </a:rPr>
                <a:t>Центральная</a:t>
              </a:r>
            </a:p>
            <a:p>
              <a:pPr algn="ctr" rtl="0"/>
              <a:r>
                <a:rPr lang="ru-RU" sz="3600" kern="10" spc="0" dirty="0" smtClean="0">
                  <a:ln w="9525" algn="ctr">
                    <a:solidFill>
                      <a:srgbClr val="974706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Times New Roman"/>
                  <a:cs typeface="Times New Roman"/>
                </a:rPr>
                <a:t>районная</a:t>
              </a:r>
            </a:p>
            <a:p>
              <a:pPr algn="ctr" rtl="0"/>
              <a:r>
                <a:rPr lang="ru-RU" sz="3600" kern="10" spc="0" dirty="0" smtClean="0">
                  <a:ln w="9525" algn="ctr">
                    <a:solidFill>
                      <a:srgbClr val="974706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Times New Roman"/>
                  <a:cs typeface="Times New Roman"/>
                </a:rPr>
                <a:t>библиотека</a:t>
              </a:r>
              <a:endParaRPr lang="ru-RU" sz="3600" kern="10" spc="0" dirty="0">
                <a:ln w="9525" algn="ctr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620541" y="642918"/>
              <a:ext cx="1571636" cy="804449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9525" algn="ctr">
                    <a:noFill/>
                    <a:round/>
                    <a:headEnd/>
                    <a:tailEnd/>
                  </a:ln>
                  <a:solidFill>
                    <a:srgbClr val="00B050"/>
                  </a:solidFill>
                  <a:effectLst/>
                  <a:latin typeface="Times New Roman"/>
                  <a:cs typeface="Times New Roman"/>
                </a:rPr>
                <a:t>имени</a:t>
              </a:r>
            </a:p>
            <a:p>
              <a:pPr algn="ctr" rtl="0"/>
              <a:r>
                <a:rPr lang="ru-RU" sz="3600" b="1" kern="10" spc="0" dirty="0" smtClean="0">
                  <a:ln w="9525" algn="ctr">
                    <a:noFill/>
                    <a:round/>
                    <a:headEnd/>
                    <a:tailEnd/>
                  </a:ln>
                  <a:solidFill>
                    <a:srgbClr val="00B050"/>
                  </a:solidFill>
                  <a:effectLst/>
                  <a:latin typeface="Times New Roman"/>
                  <a:cs typeface="Times New Roman"/>
                </a:rPr>
                <a:t>Г. И. Обатурова</a:t>
              </a:r>
              <a:endParaRPr lang="ru-RU" sz="3600" b="1" kern="10" spc="0" dirty="0">
                <a:ln w="9525" algn="ctr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endParaRPr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651" y="1571612"/>
              <a:ext cx="1994731" cy="85851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8" name="TextBox 17"/>
          <p:cNvSpPr txBox="1"/>
          <p:nvPr/>
        </p:nvSpPr>
        <p:spPr>
          <a:xfrm>
            <a:off x="2214546" y="6143644"/>
            <a:ext cx="528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Наш  земляк – генерал  армии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9" name="Содержимое 5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285728"/>
            <a:ext cx="3714776" cy="571504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sq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215238" cy="2500330"/>
          </a:xfr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Решением </a:t>
            </a:r>
            <a:r>
              <a:rPr lang="ru-RU" dirty="0" err="1" smtClean="0">
                <a:solidFill>
                  <a:schemeClr val="accent3">
                    <a:lumMod val="10000"/>
                  </a:schemeClr>
                </a:solidFill>
              </a:rPr>
              <a:t>Нагорской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 Районной Думы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№ 47/17 от 9 апреля 2010 года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Нагорской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Центральной районной библиотеке присвоено имя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Геннадия Ивановича </a:t>
            </a:r>
            <a:r>
              <a:rPr lang="ru-RU" b="1" dirty="0" err="1" smtClean="0">
                <a:solidFill>
                  <a:srgbClr val="FF0000"/>
                </a:solidFill>
              </a:rPr>
              <a:t>Обатурова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P1010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4744" y="2928934"/>
            <a:ext cx="2500330" cy="1797112"/>
          </a:xfrm>
          <a:prstGeom prst="rect">
            <a:avLst/>
          </a:prstGeom>
        </p:spPr>
      </p:pic>
      <p:pic>
        <p:nvPicPr>
          <p:cNvPr id="6" name="Рисунок 5" descr="P10100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0645">
            <a:off x="185236" y="3433864"/>
            <a:ext cx="3223264" cy="2417447"/>
          </a:xfrm>
          <a:prstGeom prst="rect">
            <a:avLst/>
          </a:prstGeom>
        </p:spPr>
      </p:pic>
      <p:pic>
        <p:nvPicPr>
          <p:cNvPr id="8" name="Рисунок 7" descr="P10100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72698">
            <a:off x="6897174" y="3313999"/>
            <a:ext cx="1952388" cy="2150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2264" y="5572140"/>
            <a:ext cx="2273379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1400" dirty="0" smtClean="0"/>
              <a:t>На  митинге  выступила</a:t>
            </a:r>
          </a:p>
          <a:p>
            <a:r>
              <a:rPr lang="ru-RU" sz="1400" dirty="0" err="1" smtClean="0"/>
              <a:t>Н.С.Исупова</a:t>
            </a:r>
            <a:r>
              <a:rPr lang="ru-RU" sz="1400" dirty="0" smtClean="0"/>
              <a:t> родственница</a:t>
            </a:r>
          </a:p>
          <a:p>
            <a:r>
              <a:rPr lang="ru-RU" sz="1400" dirty="0" err="1" smtClean="0"/>
              <a:t>Г.И.Обатурова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" name="Рисунок 9" descr="5 03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4891926"/>
            <a:ext cx="2857520" cy="196607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100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500306"/>
            <a:ext cx="5214974" cy="391123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214290"/>
            <a:ext cx="8286808" cy="203132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Право  открыть  мемориальную  доску Генералу  армии  предоставили  участникам проекта  - « Навечно  в  памяти  народной  имена», ученикам школы п.  Крутой  Лог . Составной  частью  проекта   было  увековечение  памяти  нашего  славного  земляка </a:t>
            </a:r>
            <a:r>
              <a:rPr lang="ru-RU" dirty="0" err="1" smtClean="0"/>
              <a:t>Г.И.Обатурова</a:t>
            </a:r>
            <a:r>
              <a:rPr lang="ru-RU" dirty="0" smtClean="0"/>
              <a:t>.  За участие в конкурсе  проектов патриотической  направленности  «  Я – гражданин  России», ребята  были  награждены путевками  в  лагерь « Орленок»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мемориальная доска 0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24" y="4786322"/>
            <a:ext cx="3714776" cy="187442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Рисунок 6" descr="1 0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6298418" y="2083583"/>
            <a:ext cx="2714644" cy="226220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214290"/>
            <a:ext cx="7215238" cy="1285884"/>
          </a:xfrm>
          <a:ln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 знаменитых  земляков  на  библиотечной  карте 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Нагорского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района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ейзаж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3355" y="1500174"/>
            <a:ext cx="7096231" cy="5319000"/>
          </a:xfr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28662" y="364331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292893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 rot="315142">
            <a:off x="5526802" y="4439141"/>
            <a:ext cx="3191812" cy="227754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работы  библиотек– выявление, сбор и  предоставление  населению </a:t>
            </a: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информации  связанной  с  родным</a:t>
            </a:r>
          </a:p>
          <a:p>
            <a:pPr algn="ctr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1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раем  и  людьми,  которыми  гордится   </a:t>
            </a:r>
            <a:r>
              <a:rPr lang="ru-RU" sz="16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Нагорская</a:t>
            </a:r>
            <a:endParaRPr lang="ru-RU" sz="16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земля</a:t>
            </a:r>
            <a:endParaRPr lang="ru-RU" sz="16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1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28802"/>
            <a:ext cx="3500430" cy="830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Население  </a:t>
            </a:r>
            <a:r>
              <a:rPr lang="ru-RU" sz="1600" dirty="0" err="1" smtClean="0">
                <a:solidFill>
                  <a:srgbClr val="FF0000"/>
                </a:solidFill>
              </a:rPr>
              <a:t>Нагорского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района  обслуживает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20 Муниципальных  библиотек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4286280" cy="2246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В  Центральной  районной  библиотеке  создан  краеведческий  уголок  с  личными  вещами Генерала  армии  </a:t>
            </a:r>
            <a:r>
              <a:rPr lang="ru-RU" sz="2000" dirty="0" err="1" smtClean="0">
                <a:solidFill>
                  <a:srgbClr val="FFC000"/>
                </a:solidFill>
              </a:rPr>
              <a:t>Обатурова</a:t>
            </a:r>
            <a:r>
              <a:rPr lang="ru-RU" sz="2000" dirty="0" smtClean="0">
                <a:solidFill>
                  <a:srgbClr val="FFC000"/>
                </a:solidFill>
              </a:rPr>
              <a:t>  Геннадия  Ивановича,  любезно  переданные  потомками  нашего  земляка.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Обатуров 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323410" y="3395190"/>
            <a:ext cx="3857630" cy="2782242"/>
          </a:xfrm>
          <a:prstGeom prst="rect">
            <a:avLst/>
          </a:prstGeom>
        </p:spPr>
      </p:pic>
      <p:pic>
        <p:nvPicPr>
          <p:cNvPr id="11" name="Рисунок 10" descr="Обатуров 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5892354">
            <a:off x="5288536" y="2988462"/>
            <a:ext cx="4544735" cy="3034004"/>
          </a:xfrm>
          <a:prstGeom prst="rect">
            <a:avLst/>
          </a:prstGeom>
        </p:spPr>
      </p:pic>
      <p:pic>
        <p:nvPicPr>
          <p:cNvPr id="14" name="Рисунок 13" descr="Обатуров 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30" y="3000373"/>
            <a:ext cx="2417902" cy="2857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7554" y="6143644"/>
            <a:ext cx="2642070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Личный  планшет  генерала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Обатуров 0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9322" y="214290"/>
            <a:ext cx="2346248" cy="17859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85818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Ежегодно, в Центральной  районной  библиотеке им. </a:t>
            </a:r>
            <a:r>
              <a:rPr lang="ru-RU" sz="2000" dirty="0" err="1" smtClean="0"/>
              <a:t>Г.И.Обатурова</a:t>
            </a:r>
            <a:r>
              <a:rPr lang="ru-RU" sz="2000" dirty="0" smtClean="0"/>
              <a:t>  </a:t>
            </a:r>
          </a:p>
          <a:p>
            <a:r>
              <a:rPr lang="ru-RU" sz="2000" dirty="0" smtClean="0"/>
              <a:t>проходит  Неделя  воинской  Славы</a:t>
            </a:r>
          </a:p>
        </p:txBody>
      </p:sp>
      <p:pic>
        <p:nvPicPr>
          <p:cNvPr id="3" name="Рисунок 2" descr="фото 0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85860"/>
            <a:ext cx="2500330" cy="1875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3214686"/>
            <a:ext cx="2564869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Клуб  «Встреча»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Устный  журнал  « Дни  и  ночи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пылающего Сталинграда»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январь 2013год.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фото 0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93772">
            <a:off x="6165564" y="1254629"/>
            <a:ext cx="2714644" cy="2303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29706">
            <a:off x="5978461" y="3590441"/>
            <a:ext cx="2649571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Клуб  «У самовара»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Литературно-музыкальный  час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«Военная  лирика В.Высоцкого»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Январь 2013год.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фото 0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1357298"/>
            <a:ext cx="2357454" cy="200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3357562"/>
            <a:ext cx="2478435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Клуб  « Ровесник»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Военно-патриотический  урок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«Наш  </a:t>
            </a:r>
            <a:r>
              <a:rPr lang="ru-RU" sz="1400" dirty="0" err="1" smtClean="0">
                <a:solidFill>
                  <a:srgbClr val="FF0000"/>
                </a:solidFill>
              </a:rPr>
              <a:t>земляк-Г.И.Обатуров</a:t>
            </a:r>
            <a:r>
              <a:rPr lang="ru-RU" sz="1400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Январь  2013год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детсад Медвежонок 01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2"/>
            <a:ext cx="2786082" cy="2089562"/>
          </a:xfrm>
          <a:prstGeom prst="rect">
            <a:avLst/>
          </a:prstGeom>
        </p:spPr>
      </p:pic>
      <p:pic>
        <p:nvPicPr>
          <p:cNvPr id="10" name="Рисунок 9" descr="январь 00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4643446"/>
            <a:ext cx="2714644" cy="20359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4678" y="5072074"/>
            <a:ext cx="206024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Экскурсия  детей в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краеведческую комнату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 rot="5400000">
            <a:off x="178563" y="1607331"/>
            <a:ext cx="4500594" cy="35719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85728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itchFamily="18" charset="0"/>
              </a:rPr>
              <a:t>Детство и юность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785926"/>
            <a:ext cx="321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Родился  Геннадий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 Иванович  </a:t>
            </a:r>
            <a:r>
              <a:rPr lang="ru-RU" sz="2400" dirty="0" err="1" smtClean="0">
                <a:solidFill>
                  <a:srgbClr val="800000"/>
                </a:solidFill>
              </a:rPr>
              <a:t>Обатуров</a:t>
            </a:r>
            <a:r>
              <a:rPr lang="ru-RU" sz="2400" dirty="0" smtClean="0">
                <a:solidFill>
                  <a:srgbClr val="800000"/>
                </a:solidFill>
              </a:rPr>
              <a:t>  </a:t>
            </a:r>
            <a:r>
              <a:rPr lang="ru-RU" sz="2400" i="1" u="sng" dirty="0" smtClean="0">
                <a:solidFill>
                  <a:srgbClr val="CC0099"/>
                </a:solidFill>
              </a:rPr>
              <a:t>9  января 1915</a:t>
            </a:r>
            <a:r>
              <a:rPr lang="ru-RU" sz="2400" u="sng" dirty="0" smtClean="0">
                <a:solidFill>
                  <a:srgbClr val="CC0099"/>
                </a:solidFill>
              </a:rPr>
              <a:t> года </a:t>
            </a:r>
            <a:r>
              <a:rPr lang="ru-RU" sz="2400" dirty="0" smtClean="0">
                <a:solidFill>
                  <a:srgbClr val="800000"/>
                </a:solidFill>
              </a:rPr>
              <a:t>в  деревне Малые </a:t>
            </a:r>
            <a:r>
              <a:rPr lang="ru-RU" sz="2400" dirty="0" err="1" smtClean="0">
                <a:solidFill>
                  <a:srgbClr val="800000"/>
                </a:solidFill>
              </a:rPr>
              <a:t>Заречена</a:t>
            </a:r>
            <a:r>
              <a:rPr lang="ru-RU" sz="2400" dirty="0" smtClean="0">
                <a:solidFill>
                  <a:srgbClr val="800000"/>
                </a:solidFill>
              </a:rPr>
              <a:t>  </a:t>
            </a:r>
            <a:r>
              <a:rPr lang="ru-RU" sz="2400" dirty="0" err="1" smtClean="0">
                <a:solidFill>
                  <a:srgbClr val="800000"/>
                </a:solidFill>
              </a:rPr>
              <a:t>Шкарской</a:t>
            </a:r>
            <a:r>
              <a:rPr lang="ru-RU" sz="2400" dirty="0" smtClean="0">
                <a:solidFill>
                  <a:srgbClr val="800000"/>
                </a:solidFill>
              </a:rPr>
              <a:t>  стороны </a:t>
            </a:r>
            <a:r>
              <a:rPr lang="ru-RU" sz="2400" dirty="0" err="1" smtClean="0">
                <a:solidFill>
                  <a:srgbClr val="800000"/>
                </a:solidFill>
              </a:rPr>
              <a:t>Маракулинской</a:t>
            </a:r>
            <a:r>
              <a:rPr lang="ru-RU" sz="2400" dirty="0" smtClean="0">
                <a:solidFill>
                  <a:srgbClr val="800000"/>
                </a:solidFill>
              </a:rPr>
              <a:t> волости </a:t>
            </a:r>
            <a:r>
              <a:rPr lang="ru-RU" sz="2400" dirty="0" err="1" smtClean="0">
                <a:solidFill>
                  <a:srgbClr val="800000"/>
                </a:solidFill>
              </a:rPr>
              <a:t>Нагорского</a:t>
            </a:r>
            <a:r>
              <a:rPr lang="ru-RU" sz="2400" dirty="0" smtClean="0">
                <a:solidFill>
                  <a:srgbClr val="800000"/>
                </a:solidFill>
              </a:rPr>
              <a:t>  района.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1" y="285728"/>
            <a:ext cx="4507332" cy="6286544"/>
          </a:xfrm>
          <a:prstGeom prst="snip2DiagRect">
            <a:avLst>
              <a:gd name="adj1" fmla="val 3021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400050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Font typeface="Wingdings" pitchFamily="2" charset="2"/>
              <a:buChar char="q"/>
            </a:pPr>
            <a:endParaRPr lang="ru-RU" b="1" u="sng" dirty="0" smtClean="0">
              <a:solidFill>
                <a:srgbClr val="CC0099"/>
              </a:solidFill>
            </a:endParaRPr>
          </a:p>
          <a:p>
            <a:pPr algn="just">
              <a:buClr>
                <a:schemeClr val="accent1"/>
              </a:buClr>
              <a:buFont typeface="Wingdings" pitchFamily="2" charset="2"/>
              <a:buChar char="q"/>
            </a:pPr>
            <a:endParaRPr lang="ru-RU" b="1" u="sng" dirty="0" smtClean="0">
              <a:solidFill>
                <a:srgbClr val="CC0099"/>
              </a:solidFill>
            </a:endParaRPr>
          </a:p>
          <a:p>
            <a:pPr algn="just">
              <a:buClr>
                <a:schemeClr val="accent1"/>
              </a:buClr>
              <a:buFont typeface="Wingdings" pitchFamily="2" charset="2"/>
              <a:buChar char="q"/>
            </a:pPr>
            <a:endParaRPr lang="ru-RU" b="1" u="sng" dirty="0" smtClean="0">
              <a:solidFill>
                <a:srgbClr val="CC0099"/>
              </a:solidFill>
            </a:endParaRPr>
          </a:p>
          <a:p>
            <a:pPr algn="just">
              <a:buClr>
                <a:schemeClr val="accent1"/>
              </a:buClr>
              <a:buFont typeface="Wingdings" pitchFamily="2" charset="2"/>
              <a:buChar char="q"/>
            </a:pPr>
            <a:endParaRPr lang="ru-RU" b="1" u="sng" dirty="0" smtClean="0">
              <a:solidFill>
                <a:srgbClr val="CC0099"/>
              </a:solidFill>
            </a:endParaRPr>
          </a:p>
          <a:p>
            <a:pPr algn="just">
              <a:buClr>
                <a:schemeClr val="accent1"/>
              </a:buClr>
              <a:buFont typeface="Wingdings" pitchFamily="2" charset="2"/>
              <a:buChar char="q"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7066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066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7066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000108"/>
            <a:ext cx="4071966" cy="33239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 В  1933  году окончил Горьковский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кооперативный техникум.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 Работал в городе</a:t>
            </a:r>
            <a:r>
              <a:rPr lang="ru-RU" sz="2000" dirty="0" smtClean="0"/>
              <a:t>  Вятке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заведующим производственного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 отдела общественного питания городского рабочего кооператива.</a:t>
            </a:r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559" y="357166"/>
            <a:ext cx="4210251" cy="6172094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357166"/>
            <a:ext cx="4786346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Военная служба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4572000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/>
              <a:t>В1935 году поступил в Орловское бронетанковое училище им. А.М.Фрунзе, где втянулся в активное занятие спортом. Это – лыжи и спортивная гимнастика, ставшая любимым видом спорта на многие годы. </a:t>
            </a:r>
            <a:endParaRPr lang="ru-RU" dirty="0"/>
          </a:p>
        </p:txBody>
      </p:sp>
      <p:pic>
        <p:nvPicPr>
          <p:cNvPr id="7" name="Рисунок 4" descr="На занятиях &#10;физкультур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528" y="1357298"/>
            <a:ext cx="4214472" cy="2887970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5" descr="На занятиях &#10;спортом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4742560" cy="3000396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72494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В </a:t>
            </a:r>
            <a:r>
              <a:rPr lang="ru-RU" sz="2000" u="sng" dirty="0" smtClean="0">
                <a:solidFill>
                  <a:srgbClr val="CC0099"/>
                </a:solidFill>
              </a:rPr>
              <a:t>1939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году отправился  в Москву </a:t>
            </a: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</a:rPr>
              <a:t>для поступления в</a:t>
            </a:r>
            <a:r>
              <a:rPr lang="ru-RU" sz="2000" dirty="0" smtClean="0"/>
              <a:t> </a:t>
            </a:r>
            <a:r>
              <a:rPr lang="ru-RU" sz="2000" u="sng" dirty="0" smtClean="0">
                <a:solidFill>
                  <a:srgbClr val="CC0099"/>
                </a:solidFill>
              </a:rPr>
              <a:t>Военную академию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Конкурсные экзамены он  сдал  успешно, получив  шесть отличных и две  хорошие оценки и поступил на командный факультет.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973" y="1776575"/>
            <a:ext cx="7234613" cy="5081425"/>
          </a:xfrm>
          <a:prstGeom prst="roundRect">
            <a:avLst/>
          </a:prstGeom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Окончил </a:t>
            </a:r>
            <a:r>
              <a:rPr lang="ru-RU" dirty="0" smtClean="0">
                <a:hlinkClick r:id="rId2" tooltip="Военная академия имени М. В. Фрунзе"/>
              </a:rPr>
              <a:t>Военную академию имени М. В. Фрунзе</a:t>
            </a:r>
            <a:r>
              <a:rPr lang="ru-RU" dirty="0" smtClean="0"/>
              <a:t> в </a:t>
            </a:r>
            <a:r>
              <a:rPr lang="ru-RU" dirty="0" smtClean="0">
                <a:hlinkClick r:id="rId3" tooltip="1941 &#10;год"/>
              </a:rPr>
              <a:t>1941 году</a:t>
            </a:r>
            <a:r>
              <a:rPr lang="ru-RU" dirty="0" smtClean="0"/>
              <a:t>, уже после начала </a:t>
            </a:r>
            <a:r>
              <a:rPr lang="ru-RU" dirty="0" smtClean="0">
                <a:hlinkClick r:id="rId4" tooltip="Великая Отечественная война"/>
              </a:rPr>
              <a:t>Великой Отечественной войны</a:t>
            </a:r>
            <a:endParaRPr lang="ru-RU" dirty="0" smtClean="0"/>
          </a:p>
        </p:txBody>
      </p:sp>
      <p:pic>
        <p:nvPicPr>
          <p:cNvPr id="4" name="Рисунок 8" descr="В молодые &#10;год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14290"/>
            <a:ext cx="309959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5715016"/>
            <a:ext cx="371477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. В рядах </a:t>
            </a:r>
            <a:r>
              <a:rPr lang="ru-RU" dirty="0" smtClean="0">
                <a:solidFill>
                  <a:schemeClr val="accent2"/>
                </a:solidFill>
                <a:hlinkClick r:id="rId7" tooltip="11-й танковый корпус (страница отсутствует)"/>
              </a:rPr>
              <a:t>11-го танкового корпуса</a:t>
            </a:r>
            <a:r>
              <a:rPr lang="ru-RU" dirty="0" smtClean="0">
                <a:solidFill>
                  <a:schemeClr val="accent2"/>
                </a:solidFill>
              </a:rPr>
              <a:t> участвовал в оборонительных боях на </a:t>
            </a:r>
            <a:r>
              <a:rPr lang="ru-RU" dirty="0" smtClean="0">
                <a:solidFill>
                  <a:schemeClr val="accent2"/>
                </a:solidFill>
                <a:hlinkClick r:id="rId8" tooltip="Брянский фронт"/>
              </a:rPr>
              <a:t>Брянском фронте</a:t>
            </a:r>
            <a:r>
              <a:rPr lang="ru-RU" dirty="0" smtClean="0">
                <a:solidFill>
                  <a:schemeClr val="accent2"/>
                </a:solidFill>
              </a:rPr>
              <a:t>.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534051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7072362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Окончил войну в </a:t>
            </a:r>
            <a:r>
              <a:rPr lang="ru-RU" dirty="0" smtClean="0">
                <a:hlinkClick r:id="rId2" tooltip="Словакия"/>
              </a:rPr>
              <a:t>Словакии</a:t>
            </a:r>
            <a:r>
              <a:rPr lang="ru-RU" dirty="0" smtClean="0"/>
              <a:t>. Проявил себя умелым тактическим командиром и лично отважным офицером. За три года участия в боях награждён семью боевыми орденами и медалью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hlinkClick r:id="rId3" tooltip="Медаль «За боевые заслуги»"/>
              </a:rPr>
              <a:t>«За боевые заслуги»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6810329" cy="485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429551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Послевоенная служба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4929222" cy="21698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В </a:t>
            </a:r>
            <a:r>
              <a:rPr lang="ru-RU" dirty="0" smtClean="0">
                <a:hlinkClick r:id="rId2" tooltip="1950 год"/>
              </a:rPr>
              <a:t>1950 г.</a:t>
            </a:r>
            <a:r>
              <a:rPr lang="ru-RU" dirty="0" smtClean="0"/>
              <a:t> окончил </a:t>
            </a:r>
            <a:r>
              <a:rPr lang="ru-RU" dirty="0" smtClean="0">
                <a:hlinkClick r:id="rId3" tooltip="Военная академия Генерального штаба Вооружённых сил Российской &#10;Федерации"/>
              </a:rPr>
              <a:t>Военную академию Генерального штаба</a:t>
            </a:r>
            <a:r>
              <a:rPr lang="ru-RU" dirty="0" smtClean="0"/>
              <a:t> с золотой  медалью и был назначен командиром 33-й гвардейской механизированной дивизии, располагавшейся на Западе Румынии.  </a:t>
            </a:r>
          </a:p>
        </p:txBody>
      </p:sp>
      <p:pic>
        <p:nvPicPr>
          <p:cNvPr id="14" name="Рисунок 19" descr="http://www.generalarmy.ru/photos/images/31_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1901" y="3214686"/>
            <a:ext cx="5214974" cy="347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14290"/>
            <a:ext cx="7929618" cy="1288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С августа </a:t>
            </a:r>
            <a:r>
              <a:rPr lang="ru-RU" dirty="0" smtClean="0">
                <a:hlinkClick r:id="rId2" tooltip="1973 &#10;год"/>
              </a:rPr>
              <a:t>1973 года</a:t>
            </a:r>
            <a:r>
              <a:rPr lang="ru-RU" dirty="0" smtClean="0"/>
              <a:t> - первый заместитель Главного инспектора Министерства обороны СССР.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Воинское звание </a:t>
            </a:r>
            <a:r>
              <a:rPr lang="ru-RU" dirty="0" smtClean="0">
                <a:hlinkClick r:id="rId3" tooltip="Генерал армии (СССР)"/>
              </a:rPr>
              <a:t>генерал армии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ему присвоено указом Президиума Верховного Совета СССР от</a:t>
            </a:r>
            <a:r>
              <a:rPr lang="ru-RU" dirty="0" smtClean="0"/>
              <a:t> </a:t>
            </a:r>
            <a:r>
              <a:rPr lang="ru-RU" dirty="0" smtClean="0">
                <a:hlinkClick r:id="rId4" tooltip="19 февраля"/>
              </a:rPr>
              <a:t>19 февраля</a:t>
            </a:r>
            <a:r>
              <a:rPr lang="ru-RU" dirty="0" smtClean="0"/>
              <a:t> </a:t>
            </a:r>
            <a:r>
              <a:rPr lang="ru-RU" dirty="0" smtClean="0">
                <a:hlinkClick r:id="rId5" tooltip="1979"/>
              </a:rPr>
              <a:t>1979</a:t>
            </a:r>
            <a:r>
              <a:rPr lang="ru-RU" dirty="0" smtClean="0"/>
              <a:t> г.</a:t>
            </a:r>
          </a:p>
        </p:txBody>
      </p:sp>
      <p:pic>
        <p:nvPicPr>
          <p:cNvPr id="9" name="Рисунок 12" descr="С делегацией&#10; в Чехословакии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785926"/>
            <a:ext cx="7591911" cy="4639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65" y="2285992"/>
            <a:ext cx="6096011" cy="4572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66975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Синегорска сельская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библиотека-филиал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Е.И.Кострова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kostr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1"/>
            <a:ext cx="2071670" cy="258958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72074"/>
            <a:ext cx="8429684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В 1985 году Геннадию Ивановичу  исполнилось 70 лет, поэтому  был  назначен  военным  инспектором-советником группы Генеральных инспекторов МО СССР. </a:t>
            </a:r>
            <a:r>
              <a:rPr lang="ru-RU" sz="2400" dirty="0" smtClean="0">
                <a:solidFill>
                  <a:srgbClr val="CC0099"/>
                </a:solidFill>
              </a:rPr>
              <a:t>С 1 июля 1992 года  уволен в отставку.</a:t>
            </a:r>
          </a:p>
        </p:txBody>
      </p:sp>
      <p:pic>
        <p:nvPicPr>
          <p:cNvPr id="5" name="Рисунок 25" descr="В академии &#10;им. Фрунз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42852"/>
            <a:ext cx="7230365" cy="4786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857364"/>
            <a:ext cx="4786314" cy="29500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Награжден  </a:t>
            </a:r>
            <a:r>
              <a:rPr lang="ru-RU" dirty="0" smtClean="0">
                <a:solidFill>
                  <a:srgbClr val="CC0099"/>
                </a:solidFill>
              </a:rPr>
              <a:t>15-ю отечественными медалями, 6-ю орденами и 22-мя медалями дружественных стран.</a:t>
            </a:r>
            <a:r>
              <a:rPr lang="ru-RU" dirty="0" smtClean="0"/>
              <a:t> В октябре 1995 г. награжден 16-м орденом Г.К.Жукова «За отличия в руководстве войсками в период Великой Отечественной войны», к 50-летию Победы в ВОВ. </a:t>
            </a:r>
          </a:p>
        </p:txBody>
      </p:sp>
      <p:pic>
        <p:nvPicPr>
          <p:cNvPr id="3" name="Содержимое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285728"/>
            <a:ext cx="4000496" cy="621510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66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тные подвиги.tif"/>
          <p:cNvPicPr>
            <a:picLocks noChangeAspect="1"/>
          </p:cNvPicPr>
          <p:nvPr/>
        </p:nvPicPr>
        <p:blipFill>
          <a:blip r:embed="rId2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071810"/>
            <a:ext cx="4357750" cy="3132773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«Надеюсь, что  молодым  читателям  том «Ратные  подвиги»  поможет  утвердится  в  понимании  важности  и  почетности  нелегкой  офицерской  профессии  и  кто-то  решит  посвятить  ей  жизнь…»</a:t>
            </a:r>
            <a:endParaRPr lang="ru-RU" sz="1600" dirty="0" smtClean="0"/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Слова  взяты  из  предисловия  к  третьему  тому  «Ратные  подвиги»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Энциклопедии  Земли  Вятской,  автором  которой  является  наш  прославленный  земляк,  генерал  армии  Геннадий  Иванович 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</a:rPr>
              <a:t>Обатуров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357158" y="357166"/>
            <a:ext cx="3714776" cy="63579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Умер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Геннадий Иванович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Обатуров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ru-RU" sz="2600" dirty="0" smtClean="0">
                <a:solidFill>
                  <a:schemeClr val="accent5">
                    <a:lumMod val="25000"/>
                  </a:schemeClr>
                </a:solidFill>
              </a:rPr>
              <a:t>		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апреля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1996 г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на 82-м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году жизни.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Похоронен на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Троекуровском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кладбище в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Москве.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071966" cy="6304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100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000372"/>
            <a:ext cx="4500562" cy="26722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142852"/>
            <a:ext cx="7786742" cy="23083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Нагорская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городская библиотека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Им. В.А.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Норсеева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IMG_28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4751"/>
            <a:ext cx="4536217" cy="302414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57158" y="500042"/>
            <a:ext cx="5715008" cy="36433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4290"/>
            <a:ext cx="621510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Памяти</a:t>
            </a:r>
            <a:r>
              <a:rPr lang="ru-RU" sz="3600" b="1" cap="all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3600" b="1" cap="all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214422"/>
            <a:ext cx="54292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dirty="0" smtClean="0"/>
              <a:t>С  целью  увековечения    памяти  и  воспитания патриотизма у молодого  поколения , местное  отделение  КПРФ вышло  с  предложением  на   Администрацию  </a:t>
            </a:r>
            <a:r>
              <a:rPr lang="ru-RU" dirty="0" err="1" smtClean="0"/>
              <a:t>Нагорского</a:t>
            </a:r>
            <a:r>
              <a:rPr lang="ru-RU" dirty="0" smtClean="0"/>
              <a:t>  района</a:t>
            </a:r>
          </a:p>
          <a:p>
            <a:r>
              <a:rPr lang="ru-RU" dirty="0" smtClean="0"/>
              <a:t>открыть  мемориальную доску  с  именем  Героя  Советского  Союза  Вячеслава  Александровича  </a:t>
            </a:r>
            <a:r>
              <a:rPr lang="ru-RU" dirty="0" err="1" smtClean="0"/>
              <a:t>Норсеева</a:t>
            </a:r>
            <a:r>
              <a:rPr lang="ru-RU" dirty="0" smtClean="0"/>
              <a:t>  на  доме,  в  котором  он  проживал вернувшись  с  войны  </a:t>
            </a:r>
            <a:endParaRPr lang="ru-RU" dirty="0"/>
          </a:p>
        </p:txBody>
      </p:sp>
      <p:pic>
        <p:nvPicPr>
          <p:cNvPr id="10" name="Рисунок 9" descr="SDC102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3" y="3375445"/>
            <a:ext cx="2928927" cy="219669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929454" y="5500702"/>
            <a:ext cx="221454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tx1"/>
                </a:solidFill>
              </a:rPr>
              <a:t>Норсеев</a:t>
            </a:r>
            <a:r>
              <a:rPr lang="ru-RU" sz="1200" b="1" dirty="0" smtClean="0">
                <a:solidFill>
                  <a:schemeClr val="tx1"/>
                </a:solidFill>
              </a:rPr>
              <a:t>  Сергей  Григорьевич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Ветеран войны, лично знавший героя, сосед  по  улице.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5429264"/>
            <a:ext cx="307183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         </a:t>
            </a:r>
            <a:r>
              <a:rPr lang="ru-RU" sz="1400" b="1" dirty="0" smtClean="0">
                <a:solidFill>
                  <a:schemeClr val="tx1"/>
                </a:solidFill>
              </a:rPr>
              <a:t>Дом, где  проживал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    Вячеслав  Александрович  </a:t>
            </a:r>
            <a:r>
              <a:rPr lang="ru-RU" sz="1400" b="1" dirty="0" err="1" smtClean="0">
                <a:solidFill>
                  <a:schemeClr val="tx1"/>
                </a:solidFill>
              </a:rPr>
              <a:t>Норсеев</a:t>
            </a:r>
            <a:r>
              <a:rPr lang="ru-RU" sz="1400" b="1" dirty="0" smtClean="0">
                <a:solidFill>
                  <a:schemeClr val="tx1"/>
                </a:solidFill>
              </a:rPr>
              <a:t>       после  войны по  адресу: п. Нагорск ул.    Кустовая,16 (сегодня  ул. Гагарина,18)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с 1945 по 1965годы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норсеев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0"/>
            <a:ext cx="1857356" cy="2878903"/>
          </a:xfrm>
          <a:prstGeom prst="rect">
            <a:avLst/>
          </a:prstGeom>
        </p:spPr>
      </p:pic>
      <p:pic>
        <p:nvPicPr>
          <p:cNvPr id="9" name="Рисунок 8" descr="SDC102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9066"/>
            <a:ext cx="3605460" cy="25717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643570" y="2500306"/>
            <a:ext cx="214314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Открытие  мемориальной  доски на доме, где проживал  Герой прошло</a:t>
            </a:r>
          </a:p>
          <a:p>
            <a:r>
              <a:rPr lang="ru-RU" sz="1200" b="1" dirty="0" smtClean="0"/>
              <a:t>1 Мая 2010года</a:t>
            </a:r>
            <a:endParaRPr lang="ru-RU" sz="12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0" y="1142984"/>
            <a:ext cx="5286380" cy="40005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«Есть память, которой  не  будет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Забвенья, и слава, которой  не  будет  конца!» 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Из  книги  памяти)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P10100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334" y="785794"/>
            <a:ext cx="2688667" cy="16430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1714488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 основании  ходатайства  Управления  культуры  администрации  </a:t>
            </a:r>
            <a:r>
              <a:rPr lang="ru-RU" sz="2000" b="1" dirty="0" err="1" smtClean="0">
                <a:solidFill>
                  <a:srgbClr val="002060"/>
                </a:solidFill>
              </a:rPr>
              <a:t>Нагорского</a:t>
            </a:r>
            <a:r>
              <a:rPr lang="ru-RU" sz="2000" b="1" dirty="0" smtClean="0">
                <a:solidFill>
                  <a:srgbClr val="002060"/>
                </a:solidFill>
              </a:rPr>
              <a:t>  района.  </a:t>
            </a:r>
            <a:r>
              <a:rPr lang="ru-RU" sz="2000" b="1" dirty="0" err="1" smtClean="0">
                <a:solidFill>
                  <a:srgbClr val="002060"/>
                </a:solidFill>
              </a:rPr>
              <a:t>Нагорская</a:t>
            </a:r>
            <a:r>
              <a:rPr lang="ru-RU" sz="2000" b="1" dirty="0" smtClean="0">
                <a:solidFill>
                  <a:srgbClr val="002060"/>
                </a:solidFill>
              </a:rPr>
              <a:t>  районная  Дума  решила:  Присвоить  </a:t>
            </a:r>
            <a:r>
              <a:rPr lang="ru-RU" sz="2000" b="1" dirty="0" err="1" smtClean="0">
                <a:solidFill>
                  <a:srgbClr val="002060"/>
                </a:solidFill>
              </a:rPr>
              <a:t>Нагорской</a:t>
            </a:r>
            <a:r>
              <a:rPr lang="ru-RU" sz="2000" b="1" dirty="0" smtClean="0">
                <a:solidFill>
                  <a:srgbClr val="002060"/>
                </a:solidFill>
              </a:rPr>
              <a:t>  Городской  библиотеке  имя  Героя Советского  Союза </a:t>
            </a:r>
            <a:r>
              <a:rPr lang="ru-RU" sz="2000" b="1" dirty="0" err="1" smtClean="0">
                <a:solidFill>
                  <a:srgbClr val="002060"/>
                </a:solidFill>
              </a:rPr>
              <a:t>Норсеева</a:t>
            </a:r>
            <a:r>
              <a:rPr lang="ru-RU" sz="2000" b="1" dirty="0" smtClean="0">
                <a:solidFill>
                  <a:srgbClr val="002060"/>
                </a:solidFill>
              </a:rPr>
              <a:t>  Вячеслава  Александровича.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000" b="1" i="1" dirty="0" smtClean="0">
                <a:solidFill>
                  <a:srgbClr val="002060"/>
                </a:solidFill>
              </a:rPr>
              <a:t>Решение от 09.04.2010года №47\16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P10100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1" y="3143247"/>
            <a:ext cx="3857620" cy="28932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00694" y="2500306"/>
            <a:ext cx="3643306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На  здании  библиотеки  открыта  памятная доска, посвященная имени  Героя.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6143644"/>
            <a:ext cx="3214710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Библиотекарь  </a:t>
            </a:r>
            <a:r>
              <a:rPr lang="ru-RU" sz="1400" b="1" dirty="0" err="1" smtClean="0">
                <a:solidFill>
                  <a:srgbClr val="C00000"/>
                </a:solidFill>
              </a:rPr>
              <a:t>М.Н.Норсеева</a:t>
            </a:r>
            <a:r>
              <a:rPr lang="ru-RU" sz="1400" b="1" dirty="0" smtClean="0">
                <a:solidFill>
                  <a:srgbClr val="C00000"/>
                </a:solidFill>
              </a:rPr>
              <a:t> рассказала  о  жизни и  подвиге  Героя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42911" y="135729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214950"/>
            <a:ext cx="4429156" cy="107721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7</a:t>
            </a:r>
            <a:r>
              <a:rPr lang="ru-RU" sz="1600" b="1" dirty="0" smtClean="0">
                <a:solidFill>
                  <a:srgbClr val="C00000"/>
                </a:solidFill>
              </a:rPr>
              <a:t> мая  2011 года состоялся  торжественный  митинг по  поводу  присвоения </a:t>
            </a:r>
            <a:r>
              <a:rPr lang="ru-RU" sz="1600" b="1" dirty="0" err="1" smtClean="0">
                <a:solidFill>
                  <a:srgbClr val="C00000"/>
                </a:solidFill>
              </a:rPr>
              <a:t>Нагорской</a:t>
            </a:r>
            <a:r>
              <a:rPr lang="ru-RU" sz="1600" b="1" dirty="0" smtClean="0">
                <a:solidFill>
                  <a:srgbClr val="C00000"/>
                </a:solidFill>
              </a:rPr>
              <a:t> городской библиотеки Имени Героя </a:t>
            </a:r>
            <a:r>
              <a:rPr lang="ru-RU" sz="1600" b="1" dirty="0" err="1" smtClean="0">
                <a:solidFill>
                  <a:srgbClr val="C00000"/>
                </a:solidFill>
              </a:rPr>
              <a:t>С.С.Норсеева</a:t>
            </a:r>
            <a:r>
              <a:rPr lang="ru-RU" sz="1600" b="1" dirty="0" smtClean="0">
                <a:solidFill>
                  <a:srgbClr val="C00000"/>
                </a:solidFill>
              </a:rPr>
              <a:t> В.А.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 animBg="1"/>
      <p:bldP spid="10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5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2573">
            <a:off x="4560514" y="188011"/>
            <a:ext cx="1751171" cy="23348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 descr="DSC009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57" y="3500437"/>
            <a:ext cx="4333905" cy="3250429"/>
          </a:xfrm>
          <a:prstGeom prst="rect">
            <a:avLst/>
          </a:prstGeom>
          <a:ln>
            <a:solidFill>
              <a:srgbClr val="002060"/>
            </a:solidFill>
          </a:ln>
        </p:spPr>
      </p:pic>
      <p:graphicFrame>
        <p:nvGraphicFramePr>
          <p:cNvPr id="6" name="Схема 5"/>
          <p:cNvGraphicFramePr/>
          <p:nvPr/>
        </p:nvGraphicFramePr>
        <p:xfrm>
          <a:off x="285720" y="285728"/>
          <a:ext cx="4000527" cy="72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500175"/>
            <a:ext cx="4429124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Присвоение  имени  внесло  в работу библиотеки свои  коррективы:</a:t>
            </a:r>
          </a:p>
          <a:p>
            <a:r>
              <a:rPr lang="ru-RU" sz="2000" dirty="0" smtClean="0"/>
              <a:t> исследовательская работа, сбор, обобщение  материала  о  жизни Героя.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2643182"/>
            <a:ext cx="4643438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Ежегодно, в преддверии Дня  Победы  в  библиотеке  проходит  цикл  мероприятий  под  названием  « Декада  Героя». Различные  по  форме  мероприятия  объединены  общей  тематикой и посвящены   жизни  и  подвигу  героя-земляка. </a:t>
            </a:r>
            <a:endParaRPr lang="ru-RU" sz="1400" dirty="0"/>
          </a:p>
        </p:txBody>
      </p:sp>
      <p:pic>
        <p:nvPicPr>
          <p:cNvPr id="9" name="Рисунок 8" descr="SDC1020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4179075"/>
            <a:ext cx="3571900" cy="26789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 descr="DSC01540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27602">
            <a:off x="6674276" y="446894"/>
            <a:ext cx="2339025" cy="171832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рсе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20"/>
            <a:ext cx="2071638" cy="32110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142852"/>
            <a:ext cx="59842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Каким  он  парнем  был…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1000108"/>
            <a:ext cx="345261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Родился  6 июля 1923года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д. </a:t>
            </a:r>
            <a:r>
              <a:rPr lang="ru-RU" sz="1600" dirty="0" err="1" smtClean="0">
                <a:solidFill>
                  <a:srgbClr val="C00000"/>
                </a:solidFill>
              </a:rPr>
              <a:t>Аверинцы</a:t>
            </a:r>
            <a:r>
              <a:rPr lang="ru-RU" sz="1600" dirty="0" smtClean="0">
                <a:solidFill>
                  <a:srgbClr val="C00000"/>
                </a:solidFill>
              </a:rPr>
              <a:t>  </a:t>
            </a:r>
            <a:r>
              <a:rPr lang="ru-RU" sz="1600" dirty="0" err="1" smtClean="0">
                <a:solidFill>
                  <a:srgbClr val="C00000"/>
                </a:solidFill>
              </a:rPr>
              <a:t>Нагорского</a:t>
            </a:r>
            <a:r>
              <a:rPr lang="ru-RU" sz="1600" dirty="0" smtClean="0">
                <a:solidFill>
                  <a:srgbClr val="C00000"/>
                </a:solidFill>
              </a:rPr>
              <a:t>  района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Окончил  </a:t>
            </a:r>
            <a:r>
              <a:rPr lang="ru-RU" sz="1600" dirty="0" err="1" smtClean="0">
                <a:solidFill>
                  <a:srgbClr val="C00000"/>
                </a:solidFill>
              </a:rPr>
              <a:t>Мулинскую</a:t>
            </a:r>
            <a:r>
              <a:rPr lang="ru-RU" sz="1600" dirty="0" smtClean="0">
                <a:solidFill>
                  <a:srgbClr val="C00000"/>
                </a:solidFill>
              </a:rPr>
              <a:t>  школу, работал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  в  </a:t>
            </a:r>
            <a:r>
              <a:rPr lang="ru-RU" sz="1600" dirty="0" err="1" smtClean="0">
                <a:solidFill>
                  <a:srgbClr val="C00000"/>
                </a:solidFill>
              </a:rPr>
              <a:t>Нагорской</a:t>
            </a:r>
            <a:r>
              <a:rPr lang="ru-RU" sz="1600" dirty="0" smtClean="0">
                <a:solidFill>
                  <a:srgbClr val="C00000"/>
                </a:solidFill>
              </a:rPr>
              <a:t> МТС.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429000"/>
            <a:ext cx="1928826" cy="52322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err="1" smtClean="0"/>
              <a:t>Норсеев</a:t>
            </a:r>
            <a:r>
              <a:rPr lang="ru-RU" sz="1400" b="1" dirty="0" smtClean="0"/>
              <a:t>  Вячеслав</a:t>
            </a:r>
          </a:p>
          <a:p>
            <a:r>
              <a:rPr lang="ru-RU" sz="1400" b="1" dirty="0" smtClean="0"/>
              <a:t>Александрович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2500306"/>
            <a:ext cx="3727712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  сентябре 1941года, добровольцем</a:t>
            </a:r>
          </a:p>
          <a:p>
            <a:r>
              <a:rPr lang="ru-RU" sz="1600" dirty="0" smtClean="0"/>
              <a:t>был  зачислен в лыжный  батальон,</a:t>
            </a:r>
          </a:p>
          <a:p>
            <a:r>
              <a:rPr lang="ru-RU" sz="1600" dirty="0" smtClean="0"/>
              <a:t> формировавшийся в нашей области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3571876"/>
            <a:ext cx="5214974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 первом же бою был ранен. После госпиталя</a:t>
            </a:r>
          </a:p>
          <a:p>
            <a:r>
              <a:rPr lang="ru-RU" sz="1600" dirty="0" smtClean="0"/>
              <a:t> был направлен в распоряжение командира 370- го отдельного  истребительно-противотанкового  дивизиона 286-ой дивизии 59-ой армии. 1-й Украинский фронт</a:t>
            </a:r>
          </a:p>
          <a:p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5286388"/>
            <a:ext cx="5226687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600" dirty="0" smtClean="0"/>
              <a:t>1февраля 1945года наводчик орудия  ст. сержант</a:t>
            </a:r>
          </a:p>
          <a:p>
            <a:r>
              <a:rPr lang="ru-RU" sz="1600" dirty="0" err="1" smtClean="0"/>
              <a:t>В.А.Норсеев</a:t>
            </a:r>
            <a:r>
              <a:rPr lang="ru-RU" sz="1600" dirty="0" smtClean="0"/>
              <a:t> вступил в бой за плацдарм.  Расчет</a:t>
            </a:r>
          </a:p>
          <a:p>
            <a:r>
              <a:rPr lang="ru-RU" sz="1600" dirty="0" err="1" smtClean="0"/>
              <a:t>В.А.Норсеева</a:t>
            </a:r>
            <a:r>
              <a:rPr lang="ru-RU" sz="1600" dirty="0" smtClean="0"/>
              <a:t> подбил во время этих боев 9 танков</a:t>
            </a:r>
          </a:p>
          <a:p>
            <a:r>
              <a:rPr lang="ru-RU" sz="1600" dirty="0" smtClean="0"/>
              <a:t> и самоходок противника, уничтожил более сотни  солдат</a:t>
            </a:r>
          </a:p>
          <a:p>
            <a:r>
              <a:rPr lang="ru-RU" sz="1600" dirty="0" smtClean="0"/>
              <a:t>И офицеров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1142984"/>
            <a:ext cx="3357554" cy="1328023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10апреля 1945 года </a:t>
            </a:r>
            <a:r>
              <a:rPr lang="ru-RU" b="1" dirty="0" err="1" smtClean="0">
                <a:solidFill>
                  <a:srgbClr val="FF0000"/>
                </a:solidFill>
              </a:rPr>
              <a:t>Норсееву</a:t>
            </a:r>
            <a:r>
              <a:rPr lang="ru-RU" b="1" dirty="0" smtClean="0">
                <a:solidFill>
                  <a:srgbClr val="FF0000"/>
                </a:solidFill>
              </a:rPr>
              <a:t> Вячеславу  Александровичу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присвоено звание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Героя Советского Союза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43534882_43510272_ex_086_9_MAY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1"/>
            <a:ext cx="3143208" cy="23574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8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000371"/>
            <a:ext cx="4786346" cy="368180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 descr="P10100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560" y="2878134"/>
            <a:ext cx="2946800" cy="392906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7786742" cy="23083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Кобринская сельская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Библиотека им.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В.Ю.Дербака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01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714752"/>
            <a:ext cx="2357454" cy="3143272"/>
          </a:xfrm>
          <a:prstGeom prst="rect">
            <a:avLst/>
          </a:prstGeom>
        </p:spPr>
      </p:pic>
      <p:pic>
        <p:nvPicPr>
          <p:cNvPr id="7" name="Рисунок 6" descr="вывес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91390">
            <a:off x="6757574" y="424692"/>
            <a:ext cx="2034098" cy="3013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615130" cy="642942"/>
          </a:xfrm>
          <a:solidFill>
            <a:srgbClr val="00B0F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В  честь  славного земляка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5" y="1071546"/>
            <a:ext cx="5643602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 80 годах прошлого  столетия  на  страницах  районной  газеты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Нагорская</a:t>
            </a:r>
            <a:r>
              <a:rPr lang="ru-RU" b="1" dirty="0" smtClean="0">
                <a:solidFill>
                  <a:srgbClr val="002060"/>
                </a:solidFill>
              </a:rPr>
              <a:t>  жизнь» не  раз  поднимался вопрос  общественностью  села об  увековечении  памяти  поэта  земляка. И, наконец, в 1985году в селе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Синегорье</a:t>
            </a:r>
            <a:r>
              <a:rPr lang="ru-RU" b="1" dirty="0" smtClean="0">
                <a:solidFill>
                  <a:srgbClr val="002060"/>
                </a:solidFill>
              </a:rPr>
              <a:t>  на  здании  библиотеки была  открыта  мемориальная доска.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Так Родина  поэта вновь обрела  своего  сына.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4357694"/>
            <a:ext cx="6104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Более  10 лет по  крупицам библиотека  собирала  материал о  поэте-земляке.   В  результате  был  собран  неплохой  материал. В  библиотеке был  создан  краеведческий  уголок, где  почетное  место  занял  стенд, посвященный – поэту, переводчику 18 века </a:t>
            </a:r>
            <a:r>
              <a:rPr lang="ru-RU" b="1" dirty="0" err="1" smtClean="0">
                <a:solidFill>
                  <a:srgbClr val="002060"/>
                </a:solidFill>
              </a:rPr>
              <a:t>Е.И.Кострову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0006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14290"/>
            <a:ext cx="60722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 Вам  жить  завещаю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071546"/>
            <a:ext cx="5702971" cy="17235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«За проявленное  мужество и героические</a:t>
            </a: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поступки в Чеченской войне в 1996году 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Дербаком</a:t>
            </a: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Василием  Юрьевичем  его  имя  присвоить филиалу</a:t>
            </a: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Муниципального  учреждения культуры </a:t>
            </a: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« Централизованная  библиотечная система» п. Кобра.</a:t>
            </a:r>
          </a:p>
          <a:p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</a:rPr>
              <a:t>\</a:t>
            </a:r>
            <a:r>
              <a:rPr lang="ru-RU" sz="1600" dirty="0" smtClean="0">
                <a:solidFill>
                  <a:schemeClr val="bg2">
                    <a:lumMod val="90000"/>
                  </a:schemeClr>
                </a:solidFill>
              </a:rPr>
              <a:t>\</a:t>
            </a:r>
            <a:r>
              <a:rPr lang="ru-RU" sz="1600" i="1" dirty="0" smtClean="0">
                <a:solidFill>
                  <a:schemeClr val="bg2">
                    <a:lumMod val="90000"/>
                  </a:schemeClr>
                </a:solidFill>
              </a:rPr>
              <a:t>Нагорская  районная  Дума  от  10.05.2011года №4\9 </a:t>
            </a:r>
            <a:endParaRPr lang="ru-RU" sz="1600" i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 descr="Рисунок (165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853" y="142852"/>
            <a:ext cx="2712943" cy="392909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34" y="4143380"/>
            <a:ext cx="207170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1977-1996гг.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214687"/>
            <a:ext cx="5429288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Родился в </a:t>
            </a:r>
            <a:r>
              <a:rPr lang="ru-RU" sz="1600" dirty="0" err="1" smtClean="0"/>
              <a:t>с.Синегорье</a:t>
            </a:r>
            <a:r>
              <a:rPr lang="ru-RU" sz="1600" dirty="0" smtClean="0"/>
              <a:t> </a:t>
            </a:r>
            <a:r>
              <a:rPr lang="ru-RU" sz="1600" dirty="0" err="1" smtClean="0"/>
              <a:t>Нагорского</a:t>
            </a:r>
            <a:r>
              <a:rPr lang="ru-RU" sz="1600" dirty="0" smtClean="0"/>
              <a:t> района. Затем  семья переезжает в п. Кобра, где  жили бабушка, дедушка, здесь  Вася  закончил Кобринскую среднюю  школу. Любил  ходить  на  рыбалку, став постарше на  охоту  с  батей.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857760"/>
            <a:ext cx="535785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Окончив  школу  Василий  уходит в Армию. Его направляют в десантные войска, механиком-водителем боевой  машины  БМД-1  в Чечню. Девять  месяцев  прослужил  Василий в рядах  Российской  армии. В письмах  успокаивал  родных, как  мог. В отпуск  домой  собирался…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29290" y="4643446"/>
            <a:ext cx="2928990" cy="19697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00100" lvl="1" indent="-342900">
              <a:buAutoNum type="arabicPlain" startAt="30"/>
            </a:pPr>
            <a:r>
              <a:rPr lang="ru-RU" b="1" dirty="0" smtClean="0">
                <a:solidFill>
                  <a:srgbClr val="C00000"/>
                </a:solidFill>
              </a:rPr>
              <a:t>марта  1996года 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погиб  при  выполнении</a:t>
            </a:r>
          </a:p>
          <a:p>
            <a:pPr marL="342900" indent="-342900"/>
            <a:r>
              <a:rPr lang="ru-RU" b="1" dirty="0" err="1" smtClean="0">
                <a:solidFill>
                  <a:srgbClr val="C00000"/>
                </a:solidFill>
              </a:rPr>
              <a:t>контртеррористической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операции в Чечне.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. Посмертно награжден: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Орденом  Мужества</a:t>
            </a:r>
          </a:p>
          <a:p>
            <a:pPr marL="342900" indent="-342900">
              <a:buAutoNum type="arabicPlain" startAt="30"/>
            </a:pP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215370" cy="12003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 знали  больше  о  двух  войнах… Но  узнали  и  третью</a:t>
            </a:r>
          </a:p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След  от  нее  и  в  памяти  и  в  душе останется  навсегда.</a:t>
            </a:r>
          </a:p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Неизгладимый  след.  Память  всегда  трепетна, </a:t>
            </a:r>
          </a:p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ибо  касается  живой  связи  времен  и  поколений»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1357298"/>
            <a:ext cx="4857784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Эти  слова  прозвучали  на  открытии  именной  доски по  случаю присвоения  Кобринской  сельской  библиотеке им. Василия  Юрьевича  </a:t>
            </a:r>
            <a:r>
              <a:rPr lang="ru-RU" sz="1600" b="1" dirty="0" err="1" smtClean="0">
                <a:solidFill>
                  <a:srgbClr val="C00000"/>
                </a:solidFill>
              </a:rPr>
              <a:t>Дербака</a:t>
            </a:r>
            <a:r>
              <a:rPr lang="ru-RU" sz="1600" b="1" dirty="0" smtClean="0">
                <a:solidFill>
                  <a:srgbClr val="C00000"/>
                </a:solidFill>
              </a:rPr>
              <a:t>         18 ноября 2011года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Рисунок (159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58" y="4214818"/>
            <a:ext cx="3198788" cy="244457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2844" y="5429264"/>
            <a:ext cx="3643338" cy="132343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«Шлем  проклятия  этой войне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Проклинаем  беду и страданья!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И почтим же минутой  молчанья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Тех, кто пали безвинно  в  Чечне…»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( слова из сценария)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Рисунок (164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9698" y="2857496"/>
            <a:ext cx="1864302" cy="339960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57620" y="2643182"/>
            <a:ext cx="3357586" cy="107721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Не скрывая  волнения, его мама Валентина  Ивановна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рассказала, о том, каким был Василий, что любил, как учился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IMG_386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4" y="1500174"/>
            <a:ext cx="3618240" cy="29749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357694"/>
            <a:ext cx="3571900" cy="7386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Заведующая  Кобринской сельской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библиотекой Наталья Ивановна </a:t>
            </a:r>
            <a:r>
              <a:rPr lang="ru-RU" sz="1400" dirty="0" err="1" smtClean="0">
                <a:solidFill>
                  <a:srgbClr val="002060"/>
                </a:solidFill>
              </a:rPr>
              <a:t>Исупова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 на  открытии  именной доски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(160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3000372"/>
            <a:ext cx="4286280" cy="3009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57752" y="4500570"/>
            <a:ext cx="4071934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Ежегодно, в день  гибели Васи  </a:t>
            </a:r>
            <a:r>
              <a:rPr lang="ru-RU" b="1" dirty="0" err="1" smtClean="0">
                <a:solidFill>
                  <a:srgbClr val="FF0000"/>
                </a:solidFill>
              </a:rPr>
              <a:t>Дербака</a:t>
            </a:r>
            <a:r>
              <a:rPr lang="ru-RU" b="1" dirty="0" smtClean="0">
                <a:solidFill>
                  <a:srgbClr val="FF0000"/>
                </a:solidFill>
              </a:rPr>
              <a:t>, в библиотеке проходит урок мужества « Опаленные  войной», где рассказывается о службе и гибели Героя.  Проходят  дискуссии на тему « Подвиг нынче не в почете»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ВЕЧА ПАМЯ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0"/>
            <a:ext cx="1357322" cy="1805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1000108"/>
            <a:ext cx="5143536" cy="1631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Пока  жива  память  о  нем, он </a:t>
            </a:r>
          </a:p>
          <a:p>
            <a:r>
              <a:rPr lang="ru-RU" sz="2000" dirty="0" smtClean="0"/>
              <a:t>Будет  жить. Подвиг  его  и  проявленное</a:t>
            </a:r>
          </a:p>
          <a:p>
            <a:r>
              <a:rPr lang="ru-RU" sz="2000" dirty="0" smtClean="0"/>
              <a:t>мужество  послужит  ярким  примером</a:t>
            </a:r>
          </a:p>
          <a:p>
            <a:r>
              <a:rPr lang="ru-RU" sz="2000" dirty="0" smtClean="0"/>
              <a:t>для  молодого  поколения  юношей  и </a:t>
            </a:r>
          </a:p>
          <a:p>
            <a:r>
              <a:rPr lang="ru-RU" sz="2000" dirty="0" smtClean="0"/>
              <a:t>девушек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42852"/>
            <a:ext cx="70723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Останется  в  памяти  людской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Рисунок (157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4975" y="1571612"/>
            <a:ext cx="3679025" cy="2452683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 (166).jpg"/>
          <p:cNvPicPr>
            <a:picLocks noChangeAspect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2066" y="357166"/>
            <a:ext cx="3743798" cy="614366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4572008"/>
            <a:ext cx="4214842" cy="1634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Память </a:t>
            </a:r>
            <a:r>
              <a:rPr lang="ru-RU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исконно  земное  человеческое  чувство.  Оно  имеет  глубокие  корни  и  питает  своими  соками  новые  поколения</a:t>
            </a:r>
            <a:r>
              <a:rPr lang="ru-RU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85728"/>
            <a:ext cx="392909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Сегодня  могила   Василия  Юрьевича </a:t>
            </a:r>
            <a:r>
              <a:rPr lang="ru-RU" sz="1600" dirty="0" err="1" smtClean="0"/>
              <a:t>Дербака</a:t>
            </a:r>
            <a:r>
              <a:rPr lang="ru-RU" sz="1600" dirty="0" smtClean="0"/>
              <a:t>  занесена  в  официальный  реестр воинских  захоронений  Министерства Обороны.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857364"/>
            <a:ext cx="4429156" cy="24929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Здесь, на  простом  сельском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кладбище, всегда тихо. Совсем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юное  лицо смотрит  на  нас  с  фотографии. Да,  навсегда  юным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останется  он. И  пусть  летят  года,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добрая  память  о  нем  сохранится.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928794" y="642918"/>
            <a:ext cx="4714908" cy="40005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14290"/>
            <a:ext cx="7286676" cy="52322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Именная  библиотека - статус  или бренд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Рисунок (16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142852"/>
            <a:ext cx="857256" cy="2286016"/>
          </a:xfrm>
          <a:prstGeom prst="rect">
            <a:avLst/>
          </a:prstGeom>
        </p:spPr>
      </p:pic>
      <p:pic>
        <p:nvPicPr>
          <p:cNvPr id="9" name="Рисунок 8" descr="P10100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714620"/>
            <a:ext cx="1833576" cy="1500174"/>
          </a:xfrm>
          <a:prstGeom prst="rect">
            <a:avLst/>
          </a:prstGeom>
        </p:spPr>
      </p:pic>
      <p:pic>
        <p:nvPicPr>
          <p:cNvPr id="10" name="Рисунок 9" descr="IMG_277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2330" y="857232"/>
            <a:ext cx="1857355" cy="1619240"/>
          </a:xfrm>
          <a:prstGeom prst="rect">
            <a:avLst/>
          </a:prstGeom>
        </p:spPr>
      </p:pic>
      <p:pic>
        <p:nvPicPr>
          <p:cNvPr id="11" name="Рисунок 10" descr="RSCN002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3670" y="2643182"/>
            <a:ext cx="2500330" cy="1714512"/>
          </a:xfrm>
          <a:prstGeom prst="rect">
            <a:avLst/>
          </a:prstGeom>
        </p:spPr>
      </p:pic>
      <p:sp>
        <p:nvSpPr>
          <p:cNvPr id="12" name="Горизонтальный свиток 11"/>
          <p:cNvSpPr/>
          <p:nvPr/>
        </p:nvSpPr>
        <p:spPr>
          <a:xfrm>
            <a:off x="214282" y="4429132"/>
            <a:ext cx="4786346" cy="22145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Присвоение  имени  библиотеке, это  не  дань Моде, а в первую  очередь увековечивание  памяти и, конечно, визитная  карточка библиотеки.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14287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Накладывает ли звание библиотеки на  его работника определенные обязанности? Думается, что это так – звание не есть просто именная вывеска, это зафиксированный и сохраненный уникальный стиль, это особое направление творчества,  это такая работа, которая возвышает образ библиотекаря и делает его действительно притягательным. </a:t>
            </a:r>
            <a:endParaRPr lang="ru-RU" dirty="0"/>
          </a:p>
        </p:txBody>
      </p:sp>
      <p:pic>
        <p:nvPicPr>
          <p:cNvPr id="23" name="Рисунок 22" descr="фото 13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80" y="4429132"/>
            <a:ext cx="3643338" cy="226138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000108"/>
            <a:ext cx="48577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нимание!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57214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Составитель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Мазурец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Н.В. – главный методист Центральной районной библиотеки им.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Г.И.Обатурова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ook2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kostr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6" y="0"/>
            <a:ext cx="1885944" cy="23574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0232" y="0"/>
            <a:ext cx="5282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Поэт  из 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Синеглинья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214686"/>
            <a:ext cx="86439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Середине  18 века в  маленьком  селе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Синеглинье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Слободского  уезда Вятской  губернии родился  будущий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поэт-Ермил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Иванович  Костров    ( 1755 – 1796гг)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В  метрической  книге  села за 1755год есть  запись: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 6января  у дьячка  Ивана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Кострова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родился  сын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Ермил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Выдающийся  поэт  и  переводчик,  друг  А.В.Суворова, прожил  жизнь  тяжелую,  но  яркую,  о  которой  мы  кое-что  знаем.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4ece76a0fc75091c09eca5036691827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96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786" y="357166"/>
            <a:ext cx="74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57167"/>
            <a:ext cx="6572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Судьба  поэта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07154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1765 – 1773годы –время  учебы  в  Вятской  духовной  семинарии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5" y="171448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1428736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1773- 1776годы – студент  Московской  </a:t>
            </a:r>
            <a:r>
              <a:rPr lang="ru-RU" b="1" dirty="0" err="1" smtClean="0"/>
              <a:t>славяно-греколатинской</a:t>
            </a:r>
            <a:r>
              <a:rPr lang="ru-RU" b="1" dirty="0" smtClean="0"/>
              <a:t>  академии</a:t>
            </a:r>
          </a:p>
          <a:p>
            <a:r>
              <a:rPr lang="ru-RU" b="1" dirty="0" smtClean="0"/>
              <a:t>1776 – 1779годы – студент  философского  факультета  Московского  университета</a:t>
            </a:r>
          </a:p>
          <a:p>
            <a:r>
              <a:rPr lang="ru-RU" b="1" dirty="0" smtClean="0"/>
              <a:t>1779год – окончание  университета  со  званием  бакалавра, назначение  штатным  университетским  поэтом</a:t>
            </a:r>
          </a:p>
          <a:p>
            <a:r>
              <a:rPr lang="ru-RU" b="1" dirty="0" smtClean="0"/>
              <a:t>1779год- издание  переведенных  поэтом  с  французского  поэм  Вольтера- «Тактика»   и  </a:t>
            </a:r>
            <a:r>
              <a:rPr lang="ru-RU" b="1" dirty="0" err="1" smtClean="0"/>
              <a:t>Арно</a:t>
            </a:r>
            <a:r>
              <a:rPr lang="ru-RU" b="1" dirty="0" smtClean="0"/>
              <a:t> – « </a:t>
            </a:r>
            <a:r>
              <a:rPr lang="ru-RU" b="1" dirty="0" err="1" smtClean="0"/>
              <a:t>Альвирь</a:t>
            </a:r>
            <a:r>
              <a:rPr lang="ru-RU" b="1" dirty="0" smtClean="0"/>
              <a:t>» </a:t>
            </a:r>
            <a:r>
              <a:rPr lang="ru-RU" b="1" dirty="0" err="1" smtClean="0"/>
              <a:t>и</a:t>
            </a:r>
            <a:r>
              <a:rPr lang="ru-RU" b="1" dirty="0" smtClean="0"/>
              <a:t>  « </a:t>
            </a:r>
            <a:r>
              <a:rPr lang="ru-RU" b="1" dirty="0" err="1" smtClean="0"/>
              <a:t>Зенотемис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1781 – 1787 – работа  над  переводом  « Илиады» Гомера</a:t>
            </a:r>
          </a:p>
          <a:p>
            <a:r>
              <a:rPr lang="ru-RU" b="1" dirty="0" smtClean="0"/>
              <a:t>1787год – издание в Петербурге первых  шести  песен « Илиады»</a:t>
            </a:r>
          </a:p>
          <a:p>
            <a:r>
              <a:rPr lang="ru-RU" b="1" dirty="0" smtClean="0"/>
              <a:t>1792год – издание в Москве всех  основных  произведений  </a:t>
            </a:r>
            <a:r>
              <a:rPr lang="ru-RU" b="1" dirty="0" err="1" smtClean="0"/>
              <a:t>Оссиана</a:t>
            </a:r>
            <a:r>
              <a:rPr lang="ru-RU" b="1" dirty="0" smtClean="0"/>
              <a:t>, переведенных  на  русский  язык  поэтом</a:t>
            </a:r>
          </a:p>
          <a:p>
            <a:r>
              <a:rPr lang="ru-RU" b="1" dirty="0" smtClean="0"/>
              <a:t>9декабря  1796год- смерть  </a:t>
            </a:r>
            <a:r>
              <a:rPr lang="ru-RU" b="1" dirty="0" err="1" smtClean="0"/>
              <a:t>Е.И.Кострова</a:t>
            </a:r>
            <a:r>
              <a:rPr lang="ru-RU" b="1" dirty="0" smtClean="0"/>
              <a:t> в  Москве  после  болезни. Похоронен  на  московском  Лазаревском  кладбище</a:t>
            </a:r>
          </a:p>
          <a:p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ывес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917259"/>
            <a:ext cx="4500594" cy="2849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342090" cy="17145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Решение  </a:t>
            </a:r>
            <a:r>
              <a:rPr lang="ru-RU" sz="3200" dirty="0" err="1" smtClean="0"/>
              <a:t>Нагорского</a:t>
            </a:r>
            <a:r>
              <a:rPr lang="ru-RU" sz="3200" dirty="0" smtClean="0"/>
              <a:t>  районного  собрания  от  21  августа  1998 года № 12\7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714752"/>
            <a:ext cx="3786214" cy="300082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Районное  собрание  решило: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присвоить  </a:t>
            </a:r>
            <a:r>
              <a:rPr lang="ru-RU" b="1" dirty="0" err="1" smtClean="0">
                <a:solidFill>
                  <a:srgbClr val="FF0000"/>
                </a:solidFill>
              </a:rPr>
              <a:t>Синегорской</a:t>
            </a:r>
            <a:r>
              <a:rPr lang="ru-RU" b="1" dirty="0" smtClean="0">
                <a:solidFill>
                  <a:srgbClr val="FF0000"/>
                </a:solidFill>
              </a:rPr>
              <a:t>  сельской  библиотеке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звание: </a:t>
            </a:r>
            <a:r>
              <a:rPr lang="ru-RU" b="1" dirty="0" err="1" smtClean="0">
                <a:solidFill>
                  <a:srgbClr val="FF0000"/>
                </a:solidFill>
              </a:rPr>
              <a:t>Синегорская</a:t>
            </a:r>
            <a:r>
              <a:rPr lang="ru-RU" b="1" dirty="0" smtClean="0">
                <a:solidFill>
                  <a:srgbClr val="FF0000"/>
                </a:solidFill>
              </a:rPr>
              <a:t>  сельская библиотека  им.  </a:t>
            </a:r>
            <a:r>
              <a:rPr lang="ru-RU" b="1" dirty="0" err="1" smtClean="0">
                <a:solidFill>
                  <a:srgbClr val="FF0000"/>
                </a:solidFill>
              </a:rPr>
              <a:t>Е.И.Кострова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2071678"/>
            <a:ext cx="44291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</a:t>
            </a:r>
            <a:r>
              <a:rPr lang="ru-RU" b="1" dirty="0" smtClean="0">
                <a:solidFill>
                  <a:srgbClr val="FF0000"/>
                </a:solidFill>
              </a:rPr>
              <a:t>За  большой  вклад  в  развитие  краеведения  на  селе,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розыске  и сборе  материала о своем  земляке, поэте и переводчике 18 века </a:t>
            </a:r>
            <a:r>
              <a:rPr lang="ru-RU" b="1" dirty="0" err="1" smtClean="0">
                <a:solidFill>
                  <a:srgbClr val="FF0000"/>
                </a:solidFill>
              </a:rPr>
              <a:t>Ермиле</a:t>
            </a:r>
            <a:r>
              <a:rPr lang="ru-RU" b="1" dirty="0" smtClean="0">
                <a:solidFill>
                  <a:srgbClr val="FF0000"/>
                </a:solidFill>
              </a:rPr>
              <a:t>  Ивановиче  </a:t>
            </a:r>
            <a:r>
              <a:rPr lang="ru-RU" b="1" dirty="0" err="1" smtClean="0">
                <a:solidFill>
                  <a:srgbClr val="FF0000"/>
                </a:solidFill>
              </a:rPr>
              <a:t>Кострове</a:t>
            </a:r>
            <a:r>
              <a:rPr lang="ru-RU" b="1" dirty="0" smtClean="0">
                <a:solidFill>
                  <a:srgbClr val="FF0000"/>
                </a:solidFill>
              </a:rPr>
              <a:t> и в связи с 95-летием со дня основания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N01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12"/>
            <a:ext cx="3643306" cy="273248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8858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Сюда  всегда стремятся  люди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87189"/>
            <a:ext cx="5857916" cy="57708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Культурную  жизнь  села  </a:t>
            </a:r>
            <a:r>
              <a:rPr lang="ru-RU" b="1" dirty="0" err="1" smtClean="0">
                <a:solidFill>
                  <a:srgbClr val="FF0000"/>
                </a:solidFill>
              </a:rPr>
              <a:t>Синегорье</a:t>
            </a:r>
            <a:r>
              <a:rPr lang="ru-RU" b="1" dirty="0" smtClean="0">
                <a:solidFill>
                  <a:srgbClr val="FF0000"/>
                </a:solidFill>
              </a:rPr>
              <a:t>  невозможно  представить без  библиотеки. Она  одна  из  старейших  в  районе (1903г). 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В  разные  периоды  жизни она  жила  со  всей  страной и сохранила лучшие традиции  просветительства и любви к родному  краю.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В библиотеке работают инициативные, творческие  библиотекари, любящие свою  профессию.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Ежегодно, начиная с 1987года  в  библиотеке  проходят «</a:t>
            </a:r>
            <a:r>
              <a:rPr lang="ru-RU" b="1" dirty="0" err="1" smtClean="0">
                <a:solidFill>
                  <a:srgbClr val="FF0000"/>
                </a:solidFill>
              </a:rPr>
              <a:t>Костровские</a:t>
            </a:r>
            <a:r>
              <a:rPr lang="ru-RU" b="1" dirty="0" smtClean="0">
                <a:solidFill>
                  <a:srgbClr val="FF0000"/>
                </a:solidFill>
              </a:rPr>
              <a:t>  чтения» в виде  цикла  мероприятий, в основу  которых  положен  материал  о  знаменитом поэте, о своей  малой  Родине и о людях  прославивших  свой  край.  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DSCN01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6697">
            <a:off x="6151416" y="1034997"/>
            <a:ext cx="2992810" cy="2244608"/>
          </a:xfrm>
          <a:prstGeom prst="rect">
            <a:avLst/>
          </a:prstGeom>
        </p:spPr>
      </p:pic>
      <p:pic>
        <p:nvPicPr>
          <p:cNvPr id="6" name="Рисунок 5" descr="DSCN00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286124"/>
            <a:ext cx="2749194" cy="340899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86800" cy="841248"/>
          </a:xfrm>
        </p:spPr>
        <p:txBody>
          <a:bodyPr/>
          <a:lstStyle/>
          <a:p>
            <a:r>
              <a:rPr lang="ru-RU" dirty="0" smtClean="0"/>
              <a:t>		Слово памяти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75009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Иконы светятся лампадой</a:t>
            </a:r>
          </a:p>
          <a:p>
            <a:r>
              <a:rPr lang="ru-RU" sz="3200" b="1" i="1" dirty="0" smtClean="0">
                <a:latin typeface="Monotype Corsiva" pitchFamily="66" charset="0"/>
              </a:rPr>
              <a:t>А на стене портрет</a:t>
            </a:r>
          </a:p>
          <a:p>
            <a:r>
              <a:rPr lang="ru-RU" sz="3200" b="1" i="1" dirty="0" smtClean="0">
                <a:latin typeface="Monotype Corsiva" pitchFamily="66" charset="0"/>
              </a:rPr>
              <a:t>Душой сегодня вспомнить надо</a:t>
            </a:r>
          </a:p>
          <a:p>
            <a:r>
              <a:rPr lang="ru-RU" sz="3200" b="1" i="1" dirty="0" smtClean="0">
                <a:latin typeface="Monotype Corsiva" pitchFamily="66" charset="0"/>
              </a:rPr>
              <a:t>Кого давно уж нет.</a:t>
            </a:r>
          </a:p>
          <a:p>
            <a:r>
              <a:rPr lang="ru-RU" sz="3200" b="1" i="1" dirty="0" smtClean="0">
                <a:latin typeface="Monotype Corsiva" pitchFamily="66" charset="0"/>
              </a:rPr>
              <a:t>Односельчанин вспомнить рад</a:t>
            </a:r>
          </a:p>
          <a:p>
            <a:r>
              <a:rPr lang="ru-RU" sz="3200" b="1" i="1" dirty="0" smtClean="0">
                <a:latin typeface="Monotype Corsiva" pitchFamily="66" charset="0"/>
              </a:rPr>
              <a:t>Не пожалеет слов:</a:t>
            </a:r>
          </a:p>
          <a:p>
            <a:r>
              <a:rPr lang="ru-RU" sz="3200" b="1" i="1" dirty="0" smtClean="0">
                <a:latin typeface="Monotype Corsiva" pitchFamily="66" charset="0"/>
              </a:rPr>
              <a:t>Здесь много-много лет назад</a:t>
            </a:r>
          </a:p>
          <a:p>
            <a:r>
              <a:rPr lang="ru-RU" sz="3200" b="1" i="1" dirty="0" smtClean="0">
                <a:latin typeface="Monotype Corsiva" pitchFamily="66" charset="0"/>
              </a:rPr>
              <a:t>Поэт рожден Костров…</a:t>
            </a:r>
          </a:p>
          <a:p>
            <a:endParaRPr lang="ru-RU" b="1" dirty="0" smtClean="0"/>
          </a:p>
          <a:p>
            <a:r>
              <a:rPr lang="ru-RU" b="1" dirty="0" smtClean="0"/>
              <a:t>		автор оды «Слово памяти»  </a:t>
            </a:r>
            <a:r>
              <a:rPr lang="ru-RU" b="1" i="1" dirty="0" err="1" smtClean="0"/>
              <a:t>Г.М.Леушина</a:t>
            </a:r>
            <a:r>
              <a:rPr lang="ru-RU" b="1" i="1" dirty="0" smtClean="0"/>
              <a:t>  						преподаватель школы, краевед</a:t>
            </a:r>
            <a:endParaRPr lang="ru-RU" b="1" i="1" dirty="0"/>
          </a:p>
        </p:txBody>
      </p:sp>
      <p:pic>
        <p:nvPicPr>
          <p:cNvPr id="4" name="Рисунок 3" descr="kost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0"/>
            <a:ext cx="2357422" cy="294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621508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Ода написана к 200-летию со дня смерти  поэта земляка </a:t>
            </a:r>
            <a:r>
              <a:rPr lang="ru-RU" b="1" dirty="0" err="1" smtClean="0"/>
              <a:t>Е.И.Кострова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3890</TotalTime>
  <Words>2328</Words>
  <Application>Microsoft Office PowerPoint</Application>
  <PresentationFormat>Экран (4:3)</PresentationFormat>
  <Paragraphs>280</Paragraphs>
  <Slides>45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Трек</vt:lpstr>
      <vt:lpstr>Имя  героя  на  библиотечной  карте</vt:lpstr>
      <vt:lpstr>Имена знаменитых  земляков  на  библиотечной  карте  Нагорского  района</vt:lpstr>
      <vt:lpstr>Презентация PowerPoint</vt:lpstr>
      <vt:lpstr>  В  честь  славного земляка</vt:lpstr>
      <vt:lpstr>Презентация PowerPoint</vt:lpstr>
      <vt:lpstr>Презентация PowerPoint</vt:lpstr>
      <vt:lpstr>Решение  Нагорского  районного  собрания  от  21  августа  1998 года № 12\7</vt:lpstr>
      <vt:lpstr>Презентация PowerPoint</vt:lpstr>
      <vt:lpstr>  Слово памяти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Именные библиотеки</dc:title>
  <dc:creator>Библиотека</dc:creator>
  <cp:lastModifiedBy>Окатьева</cp:lastModifiedBy>
  <cp:revision>344</cp:revision>
  <dcterms:created xsi:type="dcterms:W3CDTF">2013-03-12T04:04:52Z</dcterms:created>
  <dcterms:modified xsi:type="dcterms:W3CDTF">2013-04-17T09:30:54Z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2372377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