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4F5B98-DFC1-44CA-B113-8B37BEC813F0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52F101-BF8F-40DC-84F3-329C0F3124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Из фонда КИБО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4304769"/>
          </a:xfrm>
        </p:spPr>
        <p:txBody>
          <a:bodyPr/>
          <a:lstStyle/>
          <a:p>
            <a:r>
              <a:rPr lang="ru-RU" sz="6000" dirty="0" smtClean="0"/>
              <a:t>Книги по духовно-нравственному воспитанию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9954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80919" cy="1440160"/>
          </a:xfrm>
        </p:spPr>
        <p:txBody>
          <a:bodyPr/>
          <a:lstStyle/>
          <a:p>
            <a:pPr algn="just"/>
            <a:r>
              <a:rPr lang="ru-RU" sz="2800" dirty="0" smtClean="0">
                <a:effectLst/>
              </a:rPr>
              <a:t>Рыжов,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К</a:t>
            </a:r>
            <a:r>
              <a:rPr lang="ru-RU" sz="2800" dirty="0">
                <a:effectLst/>
              </a:rPr>
              <a:t>. В. 100 великих библейских персонажей. – М. : Вече, 2009. – 480 с.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647524"/>
            <a:ext cx="4752528" cy="40056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 все времена Библия являлась бесценным источником различных тем и сюжетов. Новая книга из серии «100 великих» раскрывает образы популярных персонажей Ветхого и Нового Завета. Среди них — Ной, Авраам, Птолемей IV, Иуда Маккавей, Иосиф </a:t>
            </a:r>
            <a:r>
              <a:rPr lang="ru-RU" dirty="0" err="1"/>
              <a:t>Аримафейский</a:t>
            </a:r>
            <a:r>
              <a:rPr lang="ru-RU" dirty="0"/>
              <a:t>, апостолы. Большое внимание уделено истории, на фоне которой показаны драматические события и деятельность героев, что позволяет понять мотивы их поступков.</a:t>
            </a:r>
          </a:p>
          <a:p>
            <a:endParaRPr lang="ru-RU" dirty="0"/>
          </a:p>
        </p:txBody>
      </p:sp>
      <p:pic>
        <p:nvPicPr>
          <p:cNvPr id="4" name="Рисунок 3" descr="http://posters.ec/cover/27316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836712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0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064895" cy="1512168"/>
          </a:xfrm>
        </p:spPr>
        <p:txBody>
          <a:bodyPr/>
          <a:lstStyle/>
          <a:p>
            <a:pPr algn="l"/>
            <a:r>
              <a:rPr lang="ru-RU" sz="2800" dirty="0" smtClean="0"/>
              <a:t>Авдеев, Д. А. Как сохранить душевное здоровье ребёнка и подростка. – М. : ДАРЪ, 2008, 256 с.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731520"/>
            <a:ext cx="4752528" cy="3921616"/>
          </a:xfrm>
        </p:spPr>
        <p:txBody>
          <a:bodyPr>
            <a:noAutofit/>
          </a:bodyPr>
          <a:lstStyle/>
          <a:p>
            <a:r>
              <a:rPr lang="ru-RU" sz="1900" dirty="0"/>
              <a:t>Книга </a:t>
            </a:r>
            <a:r>
              <a:rPr lang="ru-RU" sz="1900" dirty="0" smtClean="0"/>
              <a:t>написана </a:t>
            </a:r>
            <a:r>
              <a:rPr lang="ru-RU" sz="1900" dirty="0"/>
              <a:t>врачом, который без малого 25 лет принимает пациентов, читает лекции </a:t>
            </a:r>
            <a:r>
              <a:rPr lang="ru-RU" sz="1900" dirty="0" smtClean="0"/>
              <a:t>на </a:t>
            </a:r>
            <a:r>
              <a:rPr lang="ru-RU" sz="1900" dirty="0"/>
              <a:t>темы психического здоровья детей. Доктор рассказывает о </a:t>
            </a:r>
            <a:r>
              <a:rPr lang="ru-RU" sz="1900" dirty="0" smtClean="0"/>
              <a:t>детских </a:t>
            </a:r>
            <a:r>
              <a:rPr lang="ru-RU" sz="1900" dirty="0"/>
              <a:t>страхах, нарушениях сна, особенностях подростковой депрессии, зависимых </a:t>
            </a:r>
            <a:r>
              <a:rPr lang="ru-RU" sz="1900" dirty="0" smtClean="0"/>
              <a:t>состояниях, размышляет </a:t>
            </a:r>
            <a:r>
              <a:rPr lang="ru-RU" sz="1900" dirty="0"/>
              <a:t>о </a:t>
            </a:r>
            <a:r>
              <a:rPr lang="ru-RU" sz="1900" dirty="0" smtClean="0"/>
              <a:t>воспитании </a:t>
            </a:r>
            <a:r>
              <a:rPr lang="ru-RU" sz="1900" dirty="0"/>
              <a:t>и образовании детей. В книге содержатся </a:t>
            </a:r>
            <a:r>
              <a:rPr lang="ru-RU" sz="1900" dirty="0" smtClean="0"/>
              <a:t>советы </a:t>
            </a:r>
            <a:r>
              <a:rPr lang="ru-RU" sz="1900" dirty="0"/>
              <a:t>и рекомендации духовно-нравственного, психологического и медицинского характера.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0044"/>
            <a:ext cx="21602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0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2168"/>
            <a:ext cx="7992887" cy="1865144"/>
          </a:xfrm>
        </p:spPr>
        <p:txBody>
          <a:bodyPr/>
          <a:lstStyle/>
          <a:p>
            <a:pPr algn="l"/>
            <a:r>
              <a:rPr lang="ru-RU" sz="2800" dirty="0"/>
              <a:t>«Основы религиозных культур и светской этики</a:t>
            </a:r>
            <a:r>
              <a:rPr lang="ru-RU" sz="2800" dirty="0" smtClean="0"/>
              <a:t>» - учебные пособия  издательства «Просвещение»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32656"/>
            <a:ext cx="3672408" cy="3873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«Основы религиозных культур и светской этики»- </a:t>
            </a:r>
            <a:r>
              <a:rPr lang="ru-RU" dirty="0"/>
              <a:t>учебный курс, который с 2012 г. планируют ввести в школьную программу в качестве обязательного предмета, изучаемого в 4 и/или 5 классах. </a:t>
            </a:r>
            <a:r>
              <a:rPr lang="ru-RU" dirty="0" smtClean="0"/>
              <a:t>Курс </a:t>
            </a:r>
            <a:r>
              <a:rPr lang="ru-RU" dirty="0"/>
              <a:t>состоит из шести модулей (шести частей), по каждому из которых создан специальный </a:t>
            </a:r>
            <a:r>
              <a:rPr lang="ru-RU" dirty="0" smtClean="0"/>
              <a:t>учебник.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www.on.kz/userdata/27860/blogpost_photos/4d85623fc2509d93276d6bc9350c31c3.jpg"/>
          <p:cNvPicPr/>
          <p:nvPr/>
        </p:nvPicPr>
        <p:blipFill>
          <a:blip r:embed="rId2"/>
          <a:srcRect l="9962" r="4834" b="34091"/>
          <a:stretch>
            <a:fillRect/>
          </a:stretch>
        </p:blipFill>
        <p:spPr bwMode="auto">
          <a:xfrm>
            <a:off x="611560" y="620688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17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82913"/>
            <a:ext cx="7776864" cy="2982391"/>
          </a:xfrm>
        </p:spPr>
        <p:txBody>
          <a:bodyPr/>
          <a:lstStyle/>
          <a:p>
            <a:pPr algn="l"/>
            <a:r>
              <a:rPr lang="ru-RU" sz="2800" dirty="0">
                <a:effectLst/>
              </a:rPr>
              <a:t>Основы религиозных культур и светской этики. Основы иудейской культуры. 4-5 классы: уч. пособие для общеобразовательных учреждений / Членов,  М.А., </a:t>
            </a:r>
            <a:r>
              <a:rPr lang="ru-RU" sz="2800" dirty="0" err="1">
                <a:effectLst/>
              </a:rPr>
              <a:t>Миндрина</a:t>
            </a:r>
            <a:r>
              <a:rPr lang="ru-RU" sz="2800" dirty="0">
                <a:effectLst/>
              </a:rPr>
              <a:t> Г.А., </a:t>
            </a:r>
            <a:r>
              <a:rPr lang="ru-RU" sz="2800" dirty="0" err="1">
                <a:effectLst/>
              </a:rPr>
              <a:t>Глоцер</a:t>
            </a:r>
            <a:r>
              <a:rPr lang="ru-RU" sz="2800" dirty="0">
                <a:effectLst/>
              </a:rPr>
              <a:t> А.В. - М. : Просвещение, 2010.- 96 с.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http://static.ozone.ru/multimedia/books_covers/10019388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60648"/>
            <a:ext cx="194421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23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80920" cy="2376264"/>
          </a:xfrm>
        </p:spPr>
        <p:txBody>
          <a:bodyPr/>
          <a:lstStyle/>
          <a:p>
            <a:pPr algn="just"/>
            <a:r>
              <a:rPr lang="ru-RU" sz="2800" dirty="0">
                <a:effectLst/>
              </a:rPr>
              <a:t>Кураев,  А. В. Основы религиозных культур и светской этики. Основы православной культуры. 4-5 </a:t>
            </a:r>
            <a:r>
              <a:rPr lang="ru-RU" sz="2800" dirty="0" err="1">
                <a:effectLst/>
              </a:rPr>
              <a:t>кл</a:t>
            </a:r>
            <a:r>
              <a:rPr lang="ru-RU" sz="2800" dirty="0">
                <a:effectLst/>
              </a:rPr>
              <a:t>. : уч. пособие для общеобразовательных учреждений.- М. : Просвещение, 2010.- 96 с</a:t>
            </a:r>
            <a:r>
              <a:rPr lang="ru-RU" sz="2800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731520"/>
            <a:ext cx="3960440" cy="3201536"/>
          </a:xfrm>
        </p:spPr>
        <p:txBody>
          <a:bodyPr>
            <a:normAutofit/>
          </a:bodyPr>
          <a:lstStyle/>
          <a:p>
            <a:r>
              <a:rPr lang="ru-RU" dirty="0"/>
              <a:t>В этом учебнике на примере доступных образов и близких ребёнку жизненных ситуаций объясняются главные понятия православия, православной культуры.</a:t>
            </a:r>
          </a:p>
          <a:p>
            <a:endParaRPr lang="ru-RU" dirty="0"/>
          </a:p>
        </p:txBody>
      </p:sp>
      <p:pic>
        <p:nvPicPr>
          <p:cNvPr id="4" name="Рисунок 3" descr="http://www.cpsim.ru/images/library_cpsim/oblozhka_uchebnika_op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692696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09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573016"/>
            <a:ext cx="7910264" cy="2808312"/>
          </a:xfrm>
        </p:spPr>
        <p:txBody>
          <a:bodyPr/>
          <a:lstStyle/>
          <a:p>
            <a:pPr algn="l"/>
            <a:r>
              <a:rPr lang="ru-RU" sz="2800" dirty="0">
                <a:effectLst/>
              </a:rPr>
              <a:t>Основы религиозных культур и светской этики. Основы исламской культуры. 4-5 классы: учебное пособие для общеобразовательных учреждений / </a:t>
            </a:r>
            <a:r>
              <a:rPr lang="ru-RU" sz="2800" dirty="0" err="1" smtClean="0">
                <a:effectLst/>
              </a:rPr>
              <a:t>Д.И.Латышина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>
                <a:effectLst/>
              </a:rPr>
              <a:t>М.Ф.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Муртазин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>
                <a:effectLst/>
              </a:rPr>
              <a:t>А.Я</a:t>
            </a:r>
            <a:r>
              <a:rPr lang="ru-RU" sz="2800" dirty="0" smtClean="0">
                <a:effectLst/>
              </a:rPr>
              <a:t>. Данилюк - </a:t>
            </a:r>
            <a:r>
              <a:rPr lang="ru-RU" sz="2800" dirty="0">
                <a:effectLst/>
              </a:rPr>
              <a:t>М. : Просвещение, 2010</a:t>
            </a:r>
            <a:r>
              <a:rPr lang="ru-RU" sz="2800" dirty="0" smtClean="0">
                <a:effectLst/>
              </a:rPr>
              <a:t>.- 78 </a:t>
            </a:r>
            <a:r>
              <a:rPr lang="ru-RU" sz="2800" dirty="0">
                <a:effectLst/>
              </a:rPr>
              <a:t>с.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http://static.ozone.ru/multimedia/books_covers/10019380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48680"/>
            <a:ext cx="190309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57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496944" cy="2376264"/>
          </a:xfrm>
        </p:spPr>
        <p:txBody>
          <a:bodyPr/>
          <a:lstStyle/>
          <a:p>
            <a:pPr algn="l"/>
            <a:r>
              <a:rPr lang="ru-RU" sz="2800" dirty="0" err="1">
                <a:effectLst/>
              </a:rPr>
              <a:t>Чимитдоржиев</a:t>
            </a:r>
            <a:r>
              <a:rPr lang="ru-RU" sz="2800" dirty="0">
                <a:effectLst/>
              </a:rPr>
              <a:t>,  В.Л. Основы религиозных культур и светской этики. Основы буддийской культуры. 4-5 классы: уч. пособие для общеобразовательных учреждений.- М. : Просвещение, 2010.- 80 с.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4272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9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848872" cy="2448272"/>
          </a:xfrm>
        </p:spPr>
        <p:txBody>
          <a:bodyPr/>
          <a:lstStyle/>
          <a:p>
            <a:pPr algn="l"/>
            <a:r>
              <a:rPr lang="ru-RU" sz="2800" dirty="0">
                <a:effectLst/>
              </a:rPr>
              <a:t>Основы религиозных культур и светской этики. Основы светской этики. 4-5 классы: уч. пособие для общеобразовательных учреждений.- М. : Просвещение, 2010</a:t>
            </a:r>
            <a:r>
              <a:rPr lang="ru-RU" sz="2800" dirty="0" smtClean="0">
                <a:effectLst/>
              </a:rPr>
              <a:t>.- 64 с</a:t>
            </a:r>
            <a:r>
              <a:rPr lang="ru-RU" sz="2800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http://www.cpsim.ru/images/library_cpsim/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912171"/>
            <a:ext cx="1905000" cy="25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07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933056"/>
            <a:ext cx="8126288" cy="1800200"/>
          </a:xfrm>
        </p:spPr>
        <p:txBody>
          <a:bodyPr/>
          <a:lstStyle/>
          <a:p>
            <a:pPr algn="ctr"/>
            <a:r>
              <a:rPr lang="ru-RU" sz="3600" dirty="0" smtClean="0"/>
              <a:t>Научно-методический отдел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1934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Кировская областная научная библиотека им. А. И. Герцена</a:t>
            </a:r>
          </a:p>
        </p:txBody>
      </p:sp>
    </p:spTree>
    <p:extLst>
      <p:ext uri="{BB962C8B-B14F-4D97-AF65-F5344CB8AC3E}">
        <p14:creationId xmlns:p14="http://schemas.microsoft.com/office/powerpoint/2010/main" val="70476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65104"/>
            <a:ext cx="7910264" cy="1800200"/>
          </a:xfrm>
        </p:spPr>
        <p:txBody>
          <a:bodyPr/>
          <a:lstStyle/>
          <a:p>
            <a:pPr algn="just"/>
            <a:r>
              <a:rPr lang="ru-RU" sz="2800" dirty="0" smtClean="0"/>
              <a:t>Гаврилов, </a:t>
            </a:r>
            <a:r>
              <a:rPr lang="ru-RU" sz="2800" dirty="0"/>
              <a:t>Г. Святыни Руси : история православных </a:t>
            </a:r>
            <a:r>
              <a:rPr lang="ru-RU" sz="2800" dirty="0" smtClean="0"/>
              <a:t>святынь / Под ред. А. Н. Печорской; </a:t>
            </a:r>
            <a:r>
              <a:rPr lang="ru-RU" sz="2800" dirty="0" err="1" smtClean="0"/>
              <a:t>худож</a:t>
            </a:r>
            <a:r>
              <a:rPr lang="ru-RU" sz="2800" dirty="0" smtClean="0"/>
              <a:t>. Ю. М. Сковородников. -   М. :  Дрофа-Плюс, 2010. – 96 с. : ил.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731520"/>
            <a:ext cx="5400600" cy="3345552"/>
          </a:xfrm>
        </p:spPr>
        <p:txBody>
          <a:bodyPr>
            <a:normAutofit fontScale="92500"/>
          </a:bodyPr>
          <a:lstStyle/>
          <a:p>
            <a:r>
              <a:rPr lang="ru-RU" dirty="0"/>
              <a:t>Древняя Десятинная церковь, Софийский собор в Новгороде, храм Покрова на Нерли, Казанский собор в Санкт-Петербурге, храм Христа Спасителя... Деревянные храмы, белокаменные соборы и монастыри, о которых рассказывается в этой книге, - не только каменная летопись. Это выражение чувств, мыслей, переживаний и представлений народа.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692696"/>
            <a:ext cx="2493640" cy="3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865144"/>
          </a:xfrm>
        </p:spPr>
        <p:txBody>
          <a:bodyPr/>
          <a:lstStyle/>
          <a:p>
            <a:pPr algn="just"/>
            <a:r>
              <a:rPr lang="ru-RU" sz="2800" dirty="0" smtClean="0"/>
              <a:t>Самые известные монастыри России. – М. : Белый город, 2011. – 104 с. : ил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731520"/>
            <a:ext cx="4536504" cy="334555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Книга содержит основную информацию о самых известных монастырях России. Читатель любого возраста найдет в этой серии что-то интересное для себя: будь то памятники архитектуры или шедевры живописи, события истории или многообразие природы.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2304256" cy="315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1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568951" cy="1800200"/>
          </a:xfrm>
        </p:spPr>
        <p:txBody>
          <a:bodyPr/>
          <a:lstStyle/>
          <a:p>
            <a:pPr algn="just"/>
            <a:r>
              <a:rPr lang="ru-RU" sz="2800" dirty="0" smtClean="0"/>
              <a:t>Самые известные сюжеты Нового Завета: иллюстрированная энциклопедия / сост. А. Ю. Астахов. – М. : Белый город, 2011. – 104 с. : ил.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731520"/>
            <a:ext cx="4608512" cy="3849608"/>
          </a:xfrm>
        </p:spPr>
        <p:txBody>
          <a:bodyPr>
            <a:noAutofit/>
          </a:bodyPr>
          <a:lstStyle/>
          <a:p>
            <a:r>
              <a:rPr lang="ru-RU" sz="2000" b="1" dirty="0"/>
              <a:t>В этой книге вы сможете узнать о самых известных событиях, связанных </a:t>
            </a:r>
            <a:r>
              <a:rPr lang="ru-RU" sz="2000" b="1" dirty="0" smtClean="0"/>
              <a:t> </a:t>
            </a:r>
            <a:r>
              <a:rPr lang="ru-RU" sz="2000" b="1" dirty="0"/>
              <a:t>с Иисусом </a:t>
            </a:r>
            <a:r>
              <a:rPr lang="ru-RU" sz="2000" b="1" dirty="0" smtClean="0"/>
              <a:t>Христом </a:t>
            </a:r>
            <a:r>
              <a:rPr lang="ru-RU" sz="2000" b="1" dirty="0"/>
              <a:t>и с зарождением христианской церкви, описанных в книгах Нового Завета. Читатель любого возраста найдет в этой серии что-то интересное для себя: </a:t>
            </a:r>
            <a:r>
              <a:rPr lang="ru-RU" sz="2000" b="1" dirty="0" smtClean="0"/>
              <a:t>будь то </a:t>
            </a:r>
            <a:r>
              <a:rPr lang="ru-RU" sz="2000" b="1" dirty="0"/>
              <a:t>памятники архитектуры или шедевры живописи, события истории или многообразие природы. 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0205"/>
            <a:ext cx="2664296" cy="35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136903" cy="1721128"/>
          </a:xfrm>
        </p:spPr>
        <p:txBody>
          <a:bodyPr/>
          <a:lstStyle/>
          <a:p>
            <a:pPr algn="just"/>
            <a:r>
              <a:rPr lang="ru-RU" sz="2800" dirty="0"/>
              <a:t>Самые известные </a:t>
            </a:r>
            <a:r>
              <a:rPr lang="ru-RU" sz="2800" dirty="0" smtClean="0"/>
              <a:t>русские  святые: иллюстрированная энциклопедия / сост. А.Ю. Астахов </a:t>
            </a:r>
            <a:r>
              <a:rPr lang="ru-RU" sz="2800" dirty="0"/>
              <a:t>– М. : Белый город, 2011. – 104 с. : ил.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731520"/>
            <a:ext cx="4104456" cy="34747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Книга содержит основную информацию о самых известных русских святых. Читатель любого возраста найдет в этой серии что-то интересное для себя, будь то памятники архитектуры или шедевры живописи, события истории или многообразие природы.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2000"/>
            <a:ext cx="2376264" cy="327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4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1" cy="1440160"/>
          </a:xfrm>
        </p:spPr>
        <p:txBody>
          <a:bodyPr/>
          <a:lstStyle/>
          <a:p>
            <a:pPr algn="just"/>
            <a:r>
              <a:rPr lang="ru-RU" sz="2800" dirty="0" smtClean="0"/>
              <a:t>Козырева, А. А. Тайны крещения Руси. – М. : ОНИКС, 2009. – 383 с. : ил.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731520"/>
            <a:ext cx="3960440" cy="3777600"/>
          </a:xfrm>
        </p:spPr>
        <p:txBody>
          <a:bodyPr>
            <a:noAutofit/>
          </a:bodyPr>
          <a:lstStyle/>
          <a:p>
            <a:r>
              <a:rPr lang="ru-RU" sz="1800" dirty="0"/>
              <a:t>История нашей страны уже более тысячи лет связана с </a:t>
            </a:r>
            <a:r>
              <a:rPr lang="ru-RU" sz="1800" dirty="0" smtClean="0"/>
              <a:t>христианством. </a:t>
            </a:r>
            <a:r>
              <a:rPr lang="ru-RU" sz="1800" dirty="0"/>
              <a:t>Как наши предки пришли к принятию этой религии, кем был сделан выбор в пользу христианства, кто первым принял Святое крещение на нашей земле, как распространялось и укоренялось на Руси православие - об этом увлеченно и трепетно рассказывается в книге "Тайны Крещения Руси".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16569"/>
            <a:ext cx="2448272" cy="34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9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568952" cy="2153176"/>
          </a:xfrm>
        </p:spPr>
        <p:txBody>
          <a:bodyPr/>
          <a:lstStyle/>
          <a:p>
            <a:pPr algn="just"/>
            <a:r>
              <a:rPr lang="ru-RU" sz="2800" dirty="0" smtClean="0"/>
              <a:t>Российская </a:t>
            </a:r>
            <a:r>
              <a:rPr lang="ru-RU" sz="2800" dirty="0"/>
              <a:t>семья - основа духовности и </a:t>
            </a:r>
            <a:r>
              <a:rPr lang="ru-RU" sz="2800" dirty="0" smtClean="0"/>
              <a:t>патриотизма : сборник научных статей / под общ. ред. В. И. </a:t>
            </a:r>
            <a:r>
              <a:rPr lang="ru-RU" sz="2800" dirty="0" err="1" smtClean="0"/>
              <a:t>Лутовинова</a:t>
            </a:r>
            <a:r>
              <a:rPr lang="ru-RU" sz="2800" dirty="0" smtClean="0"/>
              <a:t>. – М. : ООО «ТИД «Русское слово – РС», 2010. – 360 с.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731520"/>
            <a:ext cx="3744416" cy="3561576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Как </a:t>
            </a:r>
            <a:r>
              <a:rPr lang="ru-RU" sz="1800" dirty="0"/>
              <a:t>наши предки пришли к принятию этой религии, кем был сделан выбор в пользу христианства, кто первым принял Святое крещение на нашей земле, как распространялось и укоренялось на Руси православие — об этом увлеченно и трепетно рассказывается в книге “Тайны Крещения Руси”.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08719"/>
            <a:ext cx="2139164" cy="30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3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640959" cy="2081168"/>
          </a:xfrm>
        </p:spPr>
        <p:txBody>
          <a:bodyPr/>
          <a:lstStyle/>
          <a:p>
            <a:pPr algn="just"/>
            <a:r>
              <a:rPr lang="ru-RU" sz="2800" dirty="0">
                <a:effectLst/>
              </a:rPr>
              <a:t>Архиепископ </a:t>
            </a:r>
            <a:r>
              <a:rPr lang="ru-RU" sz="2800" dirty="0" err="1">
                <a:effectLst/>
              </a:rPr>
              <a:t>Иларион</a:t>
            </a:r>
            <a:r>
              <a:rPr lang="ru-RU" sz="2800" dirty="0">
                <a:effectLst/>
              </a:rPr>
              <a:t> (Алфеев) Патриарх Кирилл: жизнь и миросозерцание. -  М. : ЭКСМО, 2009. - 560 с. (Серия "Патриархи Русской Церкви</a:t>
            </a:r>
            <a:r>
              <a:rPr lang="ru-RU" sz="2800" dirty="0" smtClean="0">
                <a:effectLst/>
              </a:rPr>
              <a:t>")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404664"/>
            <a:ext cx="4536504" cy="3801576"/>
          </a:xfrm>
        </p:spPr>
        <p:txBody>
          <a:bodyPr>
            <a:normAutofit fontScale="92500"/>
          </a:bodyPr>
          <a:lstStyle/>
          <a:p>
            <a:r>
              <a:rPr lang="ru-RU" dirty="0"/>
              <a:t>Первая исчерпывающая книга, посвященная личности нового Патриарха Московского и всея Руси Кирилла</a:t>
            </a:r>
            <a:r>
              <a:rPr lang="ru-RU" b="1" dirty="0"/>
              <a:t> «Патриарх Кирилл: жизнь и миросозерцание»</a:t>
            </a:r>
            <a:r>
              <a:rPr lang="ru-RU" dirty="0"/>
              <a:t>. Книга написана ближайшим помощником Патриарха архиепископом </a:t>
            </a:r>
            <a:r>
              <a:rPr lang="ru-RU" dirty="0" err="1"/>
              <a:t>Иларионом</a:t>
            </a:r>
            <a:r>
              <a:rPr lang="ru-RU" dirty="0"/>
              <a:t> (Алфеевым), в неё вошли уникальные фотографии из личного архива Патриарха Кирилла.</a:t>
            </a:r>
          </a:p>
          <a:p>
            <a:endParaRPr lang="ru-RU" dirty="0"/>
          </a:p>
        </p:txBody>
      </p:sp>
      <p:pic>
        <p:nvPicPr>
          <p:cNvPr id="4" name="Рисунок 3" descr="&amp;Pcy;&amp;acy;&amp;tcy;&amp;rcy;&amp;icy;&amp;acy;&amp;rcy;&amp;khcy; &amp;Kcy;&amp;icy;&amp;rcy;&amp;icy;&amp;lcy;&amp;lcy;: &amp;zhcy;&amp;icy;&amp;zcy;&amp;ncy;&amp;softcy; &amp;icy; &amp;mcy;&amp;icy;&amp;rcy;&amp;ocy;&amp;scy;&amp;ocy;&amp;zcy;&amp;iecy;&amp;rcy;&amp;tscy;&amp;acy;&amp;ncy;&amp;icy;&amp;iecy;. 2-&amp;iecy; &amp;icy;&amp;zcy;&amp;d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412" y="548680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3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856983" cy="2297192"/>
          </a:xfrm>
        </p:spPr>
        <p:txBody>
          <a:bodyPr/>
          <a:lstStyle/>
          <a:p>
            <a:pPr algn="just"/>
            <a:r>
              <a:rPr lang="ru-RU" sz="2800" dirty="0" err="1" smtClean="0">
                <a:effectLst/>
              </a:rPr>
              <a:t>Деко</a:t>
            </a:r>
            <a:r>
              <a:rPr lang="ru-RU" sz="2800" dirty="0">
                <a:effectLst/>
              </a:rPr>
              <a:t>, А. Апостол Павел </a:t>
            </a:r>
            <a:r>
              <a:rPr lang="ru-RU" sz="2800" dirty="0" smtClean="0">
                <a:effectLst/>
              </a:rPr>
              <a:t>/пер</a:t>
            </a:r>
            <a:r>
              <a:rPr lang="ru-RU" sz="2800" dirty="0">
                <a:effectLst/>
              </a:rPr>
              <a:t>. с фр. </a:t>
            </a:r>
            <a:r>
              <a:rPr lang="ru-RU" sz="2800" dirty="0" err="1" smtClean="0">
                <a:effectLst/>
              </a:rPr>
              <a:t>И.И.Челышевой</a:t>
            </a:r>
            <a:r>
              <a:rPr lang="ru-RU" sz="2800" dirty="0" smtClean="0">
                <a:effectLst/>
              </a:rPr>
              <a:t>. </a:t>
            </a:r>
            <a:r>
              <a:rPr lang="ru-RU" sz="2800" dirty="0">
                <a:effectLst/>
              </a:rPr>
              <a:t>— 3-е изд., </a:t>
            </a:r>
            <a:r>
              <a:rPr lang="ru-RU" sz="2800" dirty="0" err="1">
                <a:effectLst/>
              </a:rPr>
              <a:t>испр</a:t>
            </a:r>
            <a:r>
              <a:rPr lang="ru-RU" sz="2800" dirty="0">
                <a:effectLst/>
              </a:rPr>
              <a:t>. — М</a:t>
            </a:r>
            <a:r>
              <a:rPr lang="ru-RU" sz="2800" dirty="0" smtClean="0">
                <a:effectLst/>
              </a:rPr>
              <a:t>.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: </a:t>
            </a:r>
            <a:r>
              <a:rPr lang="ru-RU" sz="2800" dirty="0">
                <a:effectLst/>
              </a:rPr>
              <a:t>Молодая гвардия, 2011. — </a:t>
            </a:r>
            <a:r>
              <a:rPr lang="ru-RU" sz="2800" dirty="0" smtClean="0">
                <a:effectLst/>
              </a:rPr>
              <a:t>255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с</a:t>
            </a:r>
            <a:r>
              <a:rPr lang="ru-RU" sz="2800" dirty="0">
                <a:effectLst/>
              </a:rPr>
              <a:t>: ил. — (Жизнь замечательных людей: сер. </a:t>
            </a:r>
            <a:r>
              <a:rPr lang="ru-RU" sz="2800" dirty="0" err="1">
                <a:effectLst/>
              </a:rPr>
              <a:t>биогр</a:t>
            </a:r>
            <a:r>
              <a:rPr lang="ru-RU" sz="2800" dirty="0">
                <a:effectLst/>
              </a:rPr>
              <a:t>.; </a:t>
            </a:r>
            <a:r>
              <a:rPr lang="ru-RU" sz="2800" dirty="0" err="1">
                <a:effectLst/>
              </a:rPr>
              <a:t>вып</a:t>
            </a:r>
            <a:r>
              <a:rPr lang="ru-RU" sz="2800" dirty="0">
                <a:effectLst/>
              </a:rPr>
              <a:t>. 1305</a:t>
            </a:r>
            <a:r>
              <a:rPr lang="ru-RU" sz="2800" dirty="0" smtClean="0">
                <a:effectLst/>
              </a:rPr>
              <a:t>).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731520"/>
            <a:ext cx="4176464" cy="3474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Книга известного писателя, члена Французской академии рассказывает об апостоле Павле, современнике Иисуса Христа, посвятившем свою жизнь распространению христианского учения. </a:t>
            </a:r>
            <a:r>
              <a:rPr lang="ru-RU" dirty="0" smtClean="0"/>
              <a:t>История </a:t>
            </a:r>
            <a:r>
              <a:rPr lang="ru-RU" dirty="0"/>
              <a:t>не сохранила подробностей жизни Павла, но многое можно почерпнуть из текстов, дошедших до наших дней и принадлежащих перу как самого апостола, так и его сподвижников и учеников.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2088232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999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1080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Книги по духовно-нравственному воспитанию </vt:lpstr>
      <vt:lpstr>Гаврилов, Г. Святыни Руси : история православных святынь / Под ред. А. Н. Печорской; худож. Ю. М. Сковородников. -   М. :  Дрофа-Плюс, 2010. – 96 с. : ил.</vt:lpstr>
      <vt:lpstr>Самые известные монастыри России. – М. : Белый город, 2011. – 104 с. : ил</vt:lpstr>
      <vt:lpstr>Самые известные сюжеты Нового Завета: иллюстрированная энциклопедия / сост. А. Ю. Астахов. – М. : Белый город, 2011. – 104 с. : ил.</vt:lpstr>
      <vt:lpstr>Самые известные русские  святые: иллюстрированная энциклопедия / сост. А.Ю. Астахов – М. : Белый город, 2011. – 104 с. : ил.</vt:lpstr>
      <vt:lpstr>Козырева, А. А. Тайны крещения Руси. – М. : ОНИКС, 2009. – 383 с. : ил. </vt:lpstr>
      <vt:lpstr>Российская семья - основа духовности и патриотизма : сборник научных статей / под общ. ред. В. И. Лутовинова. – М. : ООО «ТИД «Русское слово – РС», 2010. – 360 с.</vt:lpstr>
      <vt:lpstr>Архиепископ Иларион (Алфеев) Патриарх Кирилл: жизнь и миросозерцание. -  М. : ЭКСМО, 2009. - 560 с. (Серия "Патриархи Русской Церкви")</vt:lpstr>
      <vt:lpstr>Деко, А. Апостол Павел /пер. с фр. И.И.Челышевой. — 3-е изд., испр. — М. : Молодая гвардия, 2011. — 255 с: ил. — (Жизнь замечательных людей: сер. биогр.; вып. 1305).</vt:lpstr>
      <vt:lpstr>Рыжов, К. В. 100 великих библейских персонажей. – М. : Вече, 2009. – 480 с. </vt:lpstr>
      <vt:lpstr>Авдеев, Д. А. Как сохранить душевное здоровье ребёнка и подростка. – М. : ДАРЪ, 2008, 256 с. </vt:lpstr>
      <vt:lpstr>«Основы религиозных культур и светской этики» - учебные пособия  издательства «Просвещение»</vt:lpstr>
      <vt:lpstr>Основы религиозных культур и светской этики. Основы иудейской культуры. 4-5 классы: уч. пособие для общеобразовательных учреждений / Членов,  М.А., Миндрина Г.А., Глоцер А.В. - М. : Просвещение, 2010.- 96 с. </vt:lpstr>
      <vt:lpstr>Кураев,  А. В. Основы религиозных культур и светской этики. Основы православной культуры. 4-5 кл. : уч. пособие для общеобразовательных учреждений.- М. : Просвещение, 2010.- 96 с.</vt:lpstr>
      <vt:lpstr>Основы религиозных культур и светской этики. Основы исламской культуры. 4-5 классы: учебное пособие для общеобразовательных учреждений / Д.И.Латышина, М.Ф. Муртазин, А.Я. Данилюк - М. : Просвещение, 2010.- 78 с. </vt:lpstr>
      <vt:lpstr>Чимитдоржиев,  В.Л. Основы религиозных культур и светской этики. Основы буддийской культуры. 4-5 классы: уч. пособие для общеобразовательных учреждений.- М. : Просвещение, 2010.- 80 с. </vt:lpstr>
      <vt:lpstr>Основы религиозных культур и светской этики. Основы светской этики. 4-5 классы: уч. пособие для общеобразовательных учреждений.- М. : Просвещение, 2010.- 64 с. </vt:lpstr>
      <vt:lpstr>Научно-методический отдел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по духовно-нравственному воспитанию</dc:title>
  <dc:creator>КИБО</dc:creator>
  <cp:lastModifiedBy>Автоматизация</cp:lastModifiedBy>
  <cp:revision>12</cp:revision>
  <dcterms:created xsi:type="dcterms:W3CDTF">2012-10-17T05:55:49Z</dcterms:created>
  <dcterms:modified xsi:type="dcterms:W3CDTF">2012-10-18T05:32:00Z</dcterms:modified>
</cp:coreProperties>
</file>